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17"/>
  </p:notesMasterIdLst>
  <p:sldIdLst>
    <p:sldId id="256" r:id="rId3"/>
    <p:sldId id="265" r:id="rId4"/>
    <p:sldId id="260" r:id="rId5"/>
    <p:sldId id="263" r:id="rId6"/>
    <p:sldId id="269" r:id="rId7"/>
    <p:sldId id="268" r:id="rId8"/>
    <p:sldId id="267" r:id="rId9"/>
    <p:sldId id="271" r:id="rId10"/>
    <p:sldId id="270" r:id="rId11"/>
    <p:sldId id="274" r:id="rId12"/>
    <p:sldId id="266" r:id="rId13"/>
    <p:sldId id="272" r:id="rId14"/>
    <p:sldId id="273" r:id="rId15"/>
    <p:sldId id="264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BD92C"/>
    <a:srgbClr val="007ABD"/>
    <a:srgbClr val="FFBBA7"/>
    <a:srgbClr val="FFFFFF"/>
    <a:srgbClr val="42556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9" d="100"/>
          <a:sy n="89" d="100"/>
        </p:scale>
        <p:origin x="46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90E317-01ED-489F-BB93-764F36B3F94E}" type="datetimeFigureOut">
              <a:rPr lang="en-US" smtClean="0"/>
              <a:t>3/11/2017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39D35E-4C3C-4890-8621-A5FB41EE6E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8673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FEAE42-E3FE-4405-B7FC-4425D05B92A0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388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FEAE42-E3FE-4405-B7FC-4425D05B92A0}" type="slidenum">
              <a:rPr lang="en-US" smtClean="0">
                <a:solidFill>
                  <a:prstClr val="black"/>
                </a:solidFill>
                <a:latin typeface="Arial"/>
              </a:rPr>
              <a:pPr/>
              <a:t>3</a:t>
            </a:fld>
            <a:endParaRPr lang="en-US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474004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FEAE42-E3FE-4405-B7FC-4425D05B92A0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3915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7500" lnSpcReduction="20000"/>
          </a:bodyPr>
          <a:lstStyle/>
          <a:p>
            <a:pPr lvl="0"/>
            <a:r>
              <a:rPr lang="en-US" dirty="0"/>
              <a:t>This is a sample </a:t>
            </a:r>
            <a:r>
              <a:rPr lang="en-US" b="1" dirty="0"/>
              <a:t>Content with Caption </a:t>
            </a:r>
            <a:r>
              <a:rPr lang="en-US" dirty="0"/>
              <a:t>slide ideal for showcasing revenue data, product or market information along with a brief caption or statement.</a:t>
            </a:r>
          </a:p>
          <a:p>
            <a:pPr lvl="0"/>
            <a:r>
              <a:rPr lang="en-US" b="1" dirty="0"/>
              <a:t>To Customize and Edit this Chart</a:t>
            </a:r>
            <a:r>
              <a:rPr lang="en-US" dirty="0"/>
              <a:t>, </a:t>
            </a:r>
            <a:r>
              <a:rPr lang="en-US" b="1" dirty="0"/>
              <a:t>follow the steps below </a:t>
            </a:r>
            <a:r>
              <a:rPr lang="en-US" dirty="0"/>
              <a:t>(this applies to all slides in this template that contain charts):</a:t>
            </a:r>
          </a:p>
          <a:p>
            <a:pPr lvl="0"/>
            <a:r>
              <a:rPr lang="en-US" b="1" dirty="0"/>
              <a:t>To Change Font Color/Size: 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Select text and adjust the font setting in the Font group in the Home tab. </a:t>
            </a:r>
            <a:r>
              <a:rPr lang="en-US" dirty="0" smtClean="0"/>
              <a:t>Select </a:t>
            </a:r>
            <a:r>
              <a:rPr lang="en-US" dirty="0"/>
              <a:t>desired attributes to change: font, size, boldness, color, etc</a:t>
            </a:r>
            <a:r>
              <a:rPr lang="en-US" dirty="0" smtClean="0"/>
              <a:t>. </a:t>
            </a:r>
            <a:r>
              <a:rPr lang="en-US" dirty="0"/>
              <a:t>Note: many of the same commands can also be accessed from the Mini toolbar. </a:t>
            </a:r>
          </a:p>
          <a:p>
            <a:pPr lvl="0"/>
            <a:r>
              <a:rPr lang="en-US" b="1" dirty="0"/>
              <a:t>Edit Chart: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Click the chart to edit, right-click and select </a:t>
            </a:r>
            <a:r>
              <a:rPr lang="en-US" i="1" dirty="0"/>
              <a:t>Edit Data</a:t>
            </a:r>
            <a:r>
              <a:rPr lang="en-US" dirty="0"/>
              <a:t>… </a:t>
            </a:r>
            <a:r>
              <a:rPr lang="en-US" dirty="0" smtClean="0"/>
              <a:t>to </a:t>
            </a:r>
            <a:r>
              <a:rPr lang="en-US" dirty="0"/>
              <a:t>access the underlying Excel spreadsheet.</a:t>
            </a:r>
          </a:p>
          <a:p>
            <a:pPr lvl="0"/>
            <a:r>
              <a:rPr lang="en-US" b="1" dirty="0"/>
              <a:t>Copying Data From a Separate Excel Spreadsheet: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From an existing Excel spreadsheet, select the range of cells to be copied, select copy.</a:t>
            </a:r>
            <a:br>
              <a:rPr lang="en-US" dirty="0"/>
            </a:br>
            <a:r>
              <a:rPr lang="en-US" dirty="0"/>
              <a:t>In PowerPoint, click the chart, right-click and select </a:t>
            </a:r>
            <a:r>
              <a:rPr lang="en-US" i="1" dirty="0"/>
              <a:t>Edit Data</a:t>
            </a:r>
            <a:r>
              <a:rPr lang="en-US" dirty="0"/>
              <a:t>… to open the spreadsheet for editing.</a:t>
            </a:r>
            <a:br>
              <a:rPr lang="en-US" dirty="0"/>
            </a:br>
            <a:r>
              <a:rPr lang="en-US" dirty="0"/>
              <a:t>Select all the data in the </a:t>
            </a:r>
            <a:r>
              <a:rPr lang="en-US" i="1" dirty="0"/>
              <a:t>Chart in Microsoft Office PowerPoint </a:t>
            </a:r>
            <a:r>
              <a:rPr lang="en-US" dirty="0"/>
              <a:t>spreadsheet by clicking the top left corner cell, right-click and select </a:t>
            </a:r>
            <a:r>
              <a:rPr lang="en-US" i="1" dirty="0"/>
              <a:t>Delete</a:t>
            </a:r>
            <a:r>
              <a:rPr lang="en-US" dirty="0"/>
              <a:t>.</a:t>
            </a:r>
            <a:br>
              <a:rPr lang="en-US" dirty="0"/>
            </a:br>
            <a:r>
              <a:rPr lang="en-US" dirty="0"/>
              <a:t>Click in the first empty cell of the spreadsheet and paste (Ctrl V ) to place the data copied from the other Excel file.  </a:t>
            </a:r>
          </a:p>
          <a:p>
            <a:pPr lvl="0"/>
            <a:r>
              <a:rPr lang="en-US" b="1" dirty="0"/>
              <a:t>Changing Orientation and/or Scale of Data: 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If no chart elements appear in your chart it is because either 1) the default orientation for pre-made template charts displays data series in rows, not columns, or 2) the axis scale may have to be adjusted (see below).</a:t>
            </a:r>
          </a:p>
          <a:p>
            <a:pPr lvl="0"/>
            <a:r>
              <a:rPr lang="en-US" b="1" dirty="0"/>
              <a:t>Change Orientation: 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Click the chart to edit and select the </a:t>
            </a:r>
            <a:r>
              <a:rPr lang="en-US" i="1" dirty="0"/>
              <a:t>Chart Tools Design </a:t>
            </a:r>
            <a:r>
              <a:rPr lang="en-US" dirty="0"/>
              <a:t>tab (or double-click on the chart). Click the </a:t>
            </a:r>
            <a:r>
              <a:rPr lang="en-US" i="1" dirty="0"/>
              <a:t>Switch Row/Column</a:t>
            </a:r>
            <a:r>
              <a:rPr lang="en-US" dirty="0"/>
              <a:t> button.  If the </a:t>
            </a:r>
            <a:r>
              <a:rPr lang="en-US" i="1" dirty="0"/>
              <a:t>Switch Row/Column </a:t>
            </a:r>
            <a:r>
              <a:rPr lang="en-US" dirty="0"/>
              <a:t>button is disabled, click the </a:t>
            </a:r>
            <a:r>
              <a:rPr lang="en-US" i="1" dirty="0"/>
              <a:t>Select Data </a:t>
            </a:r>
            <a:r>
              <a:rPr lang="en-US" dirty="0"/>
              <a:t>button and then click the </a:t>
            </a:r>
            <a:r>
              <a:rPr lang="en-US" i="1" dirty="0"/>
              <a:t>Switch Row/Column </a:t>
            </a:r>
            <a:r>
              <a:rPr lang="en-US" dirty="0"/>
              <a:t>button from within the </a:t>
            </a:r>
            <a:r>
              <a:rPr lang="en-US" i="1" dirty="0"/>
              <a:t>Select Data Source</a:t>
            </a:r>
            <a:r>
              <a:rPr lang="en-US" dirty="0"/>
              <a:t> dialog box, click OK.</a:t>
            </a:r>
          </a:p>
          <a:p>
            <a:pPr lvl="0"/>
            <a:r>
              <a:rPr lang="en-US" b="1" dirty="0"/>
              <a:t>Change Scale: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Right-click the labels next to the chart’s vertical (value) axis, select </a:t>
            </a:r>
            <a:r>
              <a:rPr lang="en-US" i="1" dirty="0"/>
              <a:t>Format Axis</a:t>
            </a:r>
            <a:r>
              <a:rPr lang="en-US" dirty="0"/>
              <a:t> from the pop-up menu. With </a:t>
            </a:r>
            <a:r>
              <a:rPr lang="en-US" i="1" dirty="0"/>
              <a:t>Axis Options </a:t>
            </a:r>
            <a:r>
              <a:rPr lang="en-US" dirty="0"/>
              <a:t>selected on the left, check all boxes under </a:t>
            </a:r>
            <a:r>
              <a:rPr lang="en-US" i="1" dirty="0"/>
              <a:t>Auto</a:t>
            </a:r>
            <a:r>
              <a:rPr lang="en-US" dirty="0"/>
              <a:t> to automatically provide the appropriate scale based on the data.  To provide your own values, select the </a:t>
            </a:r>
            <a:r>
              <a:rPr lang="en-US" i="1" dirty="0"/>
              <a:t>Fixed</a:t>
            </a:r>
            <a:r>
              <a:rPr lang="en-US" dirty="0"/>
              <a:t> option, then type new values in the boxes provided to the right. Click </a:t>
            </a:r>
            <a:r>
              <a:rPr lang="en-US" i="1" dirty="0"/>
              <a:t>Close</a:t>
            </a:r>
            <a:r>
              <a:rPr lang="en-US" dirty="0"/>
              <a:t> when done.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FEAE42-E3FE-4405-B7FC-4425D05B92A0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5817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7500" lnSpcReduction="20000"/>
          </a:bodyPr>
          <a:lstStyle/>
          <a:p>
            <a:pPr lvl="0"/>
            <a:r>
              <a:rPr lang="en-US" dirty="0"/>
              <a:t>This is a sample </a:t>
            </a:r>
            <a:r>
              <a:rPr lang="en-US" b="1" dirty="0"/>
              <a:t>Content with Caption </a:t>
            </a:r>
            <a:r>
              <a:rPr lang="en-US" dirty="0"/>
              <a:t>slide ideal for showcasing revenue data, product or market information along with a brief caption or statement.</a:t>
            </a:r>
          </a:p>
          <a:p>
            <a:pPr lvl="0"/>
            <a:r>
              <a:rPr lang="en-US" b="1" dirty="0"/>
              <a:t>To Customize and Edit this Chart</a:t>
            </a:r>
            <a:r>
              <a:rPr lang="en-US" dirty="0"/>
              <a:t>, </a:t>
            </a:r>
            <a:r>
              <a:rPr lang="en-US" b="1" dirty="0"/>
              <a:t>follow the steps below </a:t>
            </a:r>
            <a:r>
              <a:rPr lang="en-US" dirty="0"/>
              <a:t>(this applies to all slides in this template that contain charts):</a:t>
            </a:r>
          </a:p>
          <a:p>
            <a:pPr lvl="0"/>
            <a:r>
              <a:rPr lang="en-US" b="1" dirty="0"/>
              <a:t>To Change Font Color/Size: 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Select text and adjust the font setting in the Font group in the Home tab. </a:t>
            </a:r>
            <a:r>
              <a:rPr lang="en-US" dirty="0" smtClean="0"/>
              <a:t>Select </a:t>
            </a:r>
            <a:r>
              <a:rPr lang="en-US" dirty="0"/>
              <a:t>desired attributes to change: font, size, boldness, color, etc</a:t>
            </a:r>
            <a:r>
              <a:rPr lang="en-US" dirty="0" smtClean="0"/>
              <a:t>. </a:t>
            </a:r>
            <a:r>
              <a:rPr lang="en-US" dirty="0"/>
              <a:t>Note: many of the same commands can also be accessed from the Mini toolbar. </a:t>
            </a:r>
          </a:p>
          <a:p>
            <a:pPr lvl="0"/>
            <a:r>
              <a:rPr lang="en-US" b="1" dirty="0"/>
              <a:t>Edit Chart: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Click the chart to edit, right-click and select </a:t>
            </a:r>
            <a:r>
              <a:rPr lang="en-US" i="1" dirty="0"/>
              <a:t>Edit Data</a:t>
            </a:r>
            <a:r>
              <a:rPr lang="en-US" dirty="0"/>
              <a:t>… </a:t>
            </a:r>
            <a:r>
              <a:rPr lang="en-US" dirty="0" smtClean="0"/>
              <a:t>to </a:t>
            </a:r>
            <a:r>
              <a:rPr lang="en-US" dirty="0"/>
              <a:t>access the underlying Excel spreadsheet.</a:t>
            </a:r>
          </a:p>
          <a:p>
            <a:pPr lvl="0"/>
            <a:r>
              <a:rPr lang="en-US" b="1" dirty="0"/>
              <a:t>Copying Data From a Separate Excel Spreadsheet: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From an existing Excel spreadsheet, select the range of cells to be copied, select copy.</a:t>
            </a:r>
            <a:br>
              <a:rPr lang="en-US" dirty="0"/>
            </a:br>
            <a:r>
              <a:rPr lang="en-US" dirty="0"/>
              <a:t>In PowerPoint, click the chart, right-click and select </a:t>
            </a:r>
            <a:r>
              <a:rPr lang="en-US" i="1" dirty="0"/>
              <a:t>Edit Data</a:t>
            </a:r>
            <a:r>
              <a:rPr lang="en-US" dirty="0"/>
              <a:t>… to open the spreadsheet for editing.</a:t>
            </a:r>
            <a:br>
              <a:rPr lang="en-US" dirty="0"/>
            </a:br>
            <a:r>
              <a:rPr lang="en-US" dirty="0"/>
              <a:t>Select all the data in the </a:t>
            </a:r>
            <a:r>
              <a:rPr lang="en-US" i="1" dirty="0"/>
              <a:t>Chart in Microsoft Office PowerPoint </a:t>
            </a:r>
            <a:r>
              <a:rPr lang="en-US" dirty="0"/>
              <a:t>spreadsheet by clicking the top left corner cell, right-click and select </a:t>
            </a:r>
            <a:r>
              <a:rPr lang="en-US" i="1" dirty="0"/>
              <a:t>Delete</a:t>
            </a:r>
            <a:r>
              <a:rPr lang="en-US" dirty="0"/>
              <a:t>.</a:t>
            </a:r>
            <a:br>
              <a:rPr lang="en-US" dirty="0"/>
            </a:br>
            <a:r>
              <a:rPr lang="en-US" dirty="0"/>
              <a:t>Click in the first empty cell of the spreadsheet and paste (Ctrl V ) to place the data copied from the other Excel file.  </a:t>
            </a:r>
          </a:p>
          <a:p>
            <a:pPr lvl="0"/>
            <a:r>
              <a:rPr lang="en-US" b="1" dirty="0"/>
              <a:t>Changing Orientation and/or Scale of Data: 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If no chart elements appear in your chart it is because either 1) the default orientation for pre-made template charts displays data series in rows, not columns, or 2) the axis scale may have to be adjusted (see below).</a:t>
            </a:r>
          </a:p>
          <a:p>
            <a:pPr lvl="0"/>
            <a:r>
              <a:rPr lang="en-US" b="1" dirty="0"/>
              <a:t>Change Orientation: 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Click the chart to edit and select the </a:t>
            </a:r>
            <a:r>
              <a:rPr lang="en-US" i="1" dirty="0"/>
              <a:t>Chart Tools Design </a:t>
            </a:r>
            <a:r>
              <a:rPr lang="en-US" dirty="0"/>
              <a:t>tab (or double-click on the chart). Click the </a:t>
            </a:r>
            <a:r>
              <a:rPr lang="en-US" i="1" dirty="0"/>
              <a:t>Switch Row/Column</a:t>
            </a:r>
            <a:r>
              <a:rPr lang="en-US" dirty="0"/>
              <a:t> button.  If the </a:t>
            </a:r>
            <a:r>
              <a:rPr lang="en-US" i="1" dirty="0"/>
              <a:t>Switch Row/Column </a:t>
            </a:r>
            <a:r>
              <a:rPr lang="en-US" dirty="0"/>
              <a:t>button is disabled, click the </a:t>
            </a:r>
            <a:r>
              <a:rPr lang="en-US" i="1" dirty="0"/>
              <a:t>Select Data </a:t>
            </a:r>
            <a:r>
              <a:rPr lang="en-US" dirty="0"/>
              <a:t>button and then click the </a:t>
            </a:r>
            <a:r>
              <a:rPr lang="en-US" i="1" dirty="0"/>
              <a:t>Switch Row/Column </a:t>
            </a:r>
            <a:r>
              <a:rPr lang="en-US" dirty="0"/>
              <a:t>button from within the </a:t>
            </a:r>
            <a:r>
              <a:rPr lang="en-US" i="1" dirty="0"/>
              <a:t>Select Data Source</a:t>
            </a:r>
            <a:r>
              <a:rPr lang="en-US" dirty="0"/>
              <a:t> dialog box, click OK.</a:t>
            </a:r>
          </a:p>
          <a:p>
            <a:pPr lvl="0"/>
            <a:r>
              <a:rPr lang="en-US" b="1" dirty="0"/>
              <a:t>Change Scale: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Right-click the labels next to the chart’s vertical (value) axis, select </a:t>
            </a:r>
            <a:r>
              <a:rPr lang="en-US" i="1" dirty="0"/>
              <a:t>Format Axis</a:t>
            </a:r>
            <a:r>
              <a:rPr lang="en-US" dirty="0"/>
              <a:t> from the pop-up menu. With </a:t>
            </a:r>
            <a:r>
              <a:rPr lang="en-US" i="1" dirty="0"/>
              <a:t>Axis Options </a:t>
            </a:r>
            <a:r>
              <a:rPr lang="en-US" dirty="0"/>
              <a:t>selected on the left, check all boxes under </a:t>
            </a:r>
            <a:r>
              <a:rPr lang="en-US" i="1" dirty="0"/>
              <a:t>Auto</a:t>
            </a:r>
            <a:r>
              <a:rPr lang="en-US" dirty="0"/>
              <a:t> to automatically provide the appropriate scale based on the data.  To provide your own values, select the </a:t>
            </a:r>
            <a:r>
              <a:rPr lang="en-US" i="1" dirty="0"/>
              <a:t>Fixed</a:t>
            </a:r>
            <a:r>
              <a:rPr lang="en-US" dirty="0"/>
              <a:t> option, then type new values in the boxes provided to the right. Click </a:t>
            </a:r>
            <a:r>
              <a:rPr lang="en-US" i="1" dirty="0"/>
              <a:t>Close</a:t>
            </a:r>
            <a:r>
              <a:rPr lang="en-US" dirty="0"/>
              <a:t> when done.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FEAE42-E3FE-4405-B7FC-4425D05B92A0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518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FEAE42-E3FE-4405-B7FC-4425D05B92A0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0170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188913" y="381000"/>
            <a:ext cx="4572001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FEAE42-E3FE-4405-B7FC-4425D05B92A0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58144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FEAE42-E3FE-4405-B7FC-4425D05B92A0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9542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188913" y="381000"/>
            <a:ext cx="4572001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FEAE42-E3FE-4405-B7FC-4425D05B92A0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5182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6EC9F0-1E4D-48B3-B198-8A0EFEACEB88}" type="datetimeFigureOut">
              <a:rPr lang="en-US" smtClean="0"/>
              <a:t>3/11/2017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2D746-079F-4A1F-845B-478E4C6AE9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4776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6EC9F0-1E4D-48B3-B198-8A0EFEACEB88}" type="datetimeFigureOut">
              <a:rPr lang="en-US" smtClean="0"/>
              <a:t>3/11/2017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2D746-079F-4A1F-845B-478E4C6AE9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4034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6EC9F0-1E4D-48B3-B198-8A0EFEACEB88}" type="datetimeFigureOut">
              <a:rPr lang="en-US" smtClean="0"/>
              <a:t>3/11/2017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2D746-079F-4A1F-845B-478E4C6AE9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5533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with Picture">
    <p:bg bwMode="ltGray"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51384" y="3897750"/>
            <a:ext cx="11017224" cy="1093157"/>
          </a:xfrm>
        </p:spPr>
        <p:txBody>
          <a:bodyPr anchor="b"/>
          <a:lstStyle>
            <a:lvl1pPr>
              <a:lnSpc>
                <a:spcPct val="80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1902" y="5426885"/>
            <a:ext cx="8229600" cy="565145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3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dirty="0"/>
              <a:t>Click to edit Master subtitle style</a:t>
            </a:r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06423" y="6114122"/>
            <a:ext cx="5489578" cy="339214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000" baseline="0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dirty="0"/>
              <a:t>Click to add date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606423" y="188640"/>
            <a:ext cx="3027151" cy="1219403"/>
            <a:chOff x="3578225" y="1146175"/>
            <a:chExt cx="5038725" cy="2111375"/>
          </a:xfrm>
        </p:grpSpPr>
        <p:sp>
          <p:nvSpPr>
            <p:cNvPr id="8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9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3203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mv="urn:schemas-microsoft-com:mac:vml"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with N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2667000"/>
            <a:ext cx="9141619" cy="2286000"/>
          </a:xfrm>
        </p:spPr>
        <p:txBody>
          <a:bodyPr anchor="b">
            <a:noAutofit/>
          </a:bodyPr>
          <a:lstStyle>
            <a:lvl1pPr>
              <a:lnSpc>
                <a:spcPct val="80000"/>
              </a:lnSpc>
              <a:defRPr sz="8000"/>
            </a:lvl1pPr>
          </a:lstStyle>
          <a:p>
            <a:r>
              <a:rPr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8013" y="4939693"/>
            <a:ext cx="9141619" cy="699107"/>
          </a:xfrm>
        </p:spPr>
        <p:txBody>
          <a:bodyPr wrap="square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4400"/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/>
              <a:t>Click to edit Master text styles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08013" y="5791200"/>
            <a:ext cx="9141619" cy="457200"/>
          </a:xfrm>
        </p:spPr>
        <p:txBody>
          <a:bodyPr wrap="square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800"/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/>
              <a:t>Click to edit Master text styles</a:t>
            </a:r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7935522" y="457200"/>
            <a:ext cx="3646877" cy="354113"/>
          </a:xfrm>
        </p:spPr>
        <p:txBody>
          <a:bodyPr>
            <a:noAutofit/>
          </a:bodyPr>
          <a:lstStyle>
            <a:lvl1pPr marL="0" indent="0" algn="r">
              <a:spcBef>
                <a:spcPts val="0"/>
              </a:spcBef>
              <a:buNone/>
              <a:defRPr sz="2000" baseline="0">
                <a:solidFill>
                  <a:schemeClr val="accent5"/>
                </a:solidFill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/>
              <a:t>Click to add date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606423" y="456997"/>
            <a:ext cx="3027151" cy="1219403"/>
            <a:chOff x="3578225" y="1146175"/>
            <a:chExt cx="5038725" cy="2111375"/>
          </a:xfrm>
        </p:grpSpPr>
        <p:sp>
          <p:nvSpPr>
            <p:cNvPr id="7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8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75145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mv="urn:schemas-microsoft-com:mac:vml"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8228011" cy="1936016"/>
          </a:xfrm>
        </p:spPr>
        <p:txBody>
          <a:bodyPr anchor="t">
            <a:noAutofit/>
          </a:bodyPr>
          <a:lstStyle>
            <a:lvl1pPr>
              <a:lnSpc>
                <a:spcPct val="80000"/>
              </a:lnSpc>
              <a:defRPr sz="7200"/>
            </a:lvl1pPr>
          </a:lstStyle>
          <a:p>
            <a:r>
              <a:rPr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1" y="2545616"/>
            <a:ext cx="8228011" cy="608426"/>
          </a:xfrm>
        </p:spPr>
        <p:txBody>
          <a:bodyPr>
            <a:noAutofit/>
          </a:bodyPr>
          <a:lstStyle>
            <a:lvl1pPr marL="0" indent="0">
              <a:spcBef>
                <a:spcPts val="6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54495-4BF5-4727-99D4-DFD1D0597350}" type="datetime4">
              <a:rPr lang="en-US" smtClean="0">
                <a:solidFill>
                  <a:prstClr val="black"/>
                </a:solidFill>
              </a:rPr>
              <a:pPr/>
              <a:t>March 11, 2017</a:t>
            </a:fld>
            <a:endParaRPr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/>
                </a:solidFill>
              </a:rPr>
              <a:t>Private | Confidential | Internal Use Only </a:t>
            </a:r>
            <a:endParaRPr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617D78"/>
                </a:solidFill>
              </a:rPr>
              <a:pPr/>
              <a:t>‹#›</a:t>
            </a:fld>
            <a:endParaRPr>
              <a:solidFill>
                <a:srgbClr val="617D7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0088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mv="urn:schemas-microsoft-com:mac:vml"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late 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blackWhite">
          <a:xfrm>
            <a:off x="608013" y="608806"/>
            <a:ext cx="10971370" cy="5486400"/>
          </a:xfrm>
          <a:prstGeom prst="rect">
            <a:avLst/>
          </a:prstGeom>
          <a:solidFill>
            <a:schemeClr val="accent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9012" y="990599"/>
            <a:ext cx="8228011" cy="603857"/>
          </a:xfrm>
        </p:spPr>
        <p:txBody>
          <a:bodyPr anchor="t">
            <a:noAutofit/>
          </a:bodyPr>
          <a:lstStyle>
            <a:lvl1pPr>
              <a:lnSpc>
                <a:spcPct val="90000"/>
              </a:lnSpc>
              <a:defRPr sz="4000">
                <a:solidFill>
                  <a:schemeClr val="bg1"/>
                </a:solidFill>
              </a:defRPr>
            </a:lvl1pPr>
          </a:lstStyle>
          <a:p>
            <a:r>
              <a:rPr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89013" y="1600885"/>
            <a:ext cx="8228011" cy="5334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90477-F864-462B-BF44-00D67B14D858}" type="datetime4">
              <a:rPr lang="en-US" smtClean="0">
                <a:solidFill>
                  <a:prstClr val="black"/>
                </a:solidFill>
              </a:rPr>
              <a:pPr/>
              <a:t>March 11, 2017</a:t>
            </a:fld>
            <a:endParaRPr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/>
                </a:solidFill>
              </a:rPr>
              <a:t>Private | Confidential | Internal Use Only </a:t>
            </a:r>
            <a:endParaRPr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617D78"/>
                </a:solidFill>
              </a:rPr>
              <a:pPr/>
              <a:t>‹#›</a:t>
            </a:fld>
            <a:endParaRPr>
              <a:solidFill>
                <a:srgbClr val="617D7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2513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mv="urn:schemas-microsoft-com:mac:vml"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Green Frame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8013" y="2571746"/>
            <a:ext cx="8228011" cy="576263"/>
          </a:xfr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/>
              <a:t>Click to edit Master title style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08014" y="3149201"/>
            <a:ext cx="8228011" cy="5334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3200"/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08157-2DC9-4745-A7A9-7046A8583708}" type="datetime4">
              <a:rPr lang="en-US" smtClean="0">
                <a:solidFill>
                  <a:prstClr val="black"/>
                </a:solidFill>
              </a:rPr>
              <a:pPr/>
              <a:t>March 11, 2017</a:t>
            </a:fld>
            <a:endParaRPr>
              <a:solidFill>
                <a:prstClr val="black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/>
                </a:solidFill>
              </a:rPr>
              <a:t>Private | Confidential | Internal Use Only </a:t>
            </a:r>
            <a:endParaRPr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617D78"/>
                </a:solidFill>
              </a:rPr>
              <a:pPr/>
              <a:t>‹#›</a:t>
            </a:fld>
            <a:endParaRPr>
              <a:solidFill>
                <a:srgbClr val="617D78"/>
              </a:solidFill>
            </a:endParaRPr>
          </a:p>
        </p:txBody>
      </p:sp>
      <p:sp>
        <p:nvSpPr>
          <p:cNvPr id="10" name="Freeform 9"/>
          <p:cNvSpPr/>
          <p:nvPr/>
        </p:nvSpPr>
        <p:spPr>
          <a:xfrm>
            <a:off x="608013" y="462819"/>
            <a:ext cx="10986134" cy="1957368"/>
          </a:xfrm>
          <a:custGeom>
            <a:avLst/>
            <a:gdLst>
              <a:gd name="connsiteX0" fmla="*/ 188969 w 10986134"/>
              <a:gd name="connsiteY0" fmla="*/ 176957 h 1957368"/>
              <a:gd name="connsiteX1" fmla="*/ 188969 w 10986134"/>
              <a:gd name="connsiteY1" fmla="*/ 1768399 h 1957368"/>
              <a:gd name="connsiteX2" fmla="*/ 10797165 w 10986134"/>
              <a:gd name="connsiteY2" fmla="*/ 1768399 h 1957368"/>
              <a:gd name="connsiteX3" fmla="*/ 10797165 w 10986134"/>
              <a:gd name="connsiteY3" fmla="*/ 176957 h 1957368"/>
              <a:gd name="connsiteX4" fmla="*/ 10797165 w 10986134"/>
              <a:gd name="connsiteY4" fmla="*/ 0 h 1957368"/>
              <a:gd name="connsiteX5" fmla="*/ 10986134 w 10986134"/>
              <a:gd name="connsiteY5" fmla="*/ 0 h 1957368"/>
              <a:gd name="connsiteX6" fmla="*/ 10986134 w 10986134"/>
              <a:gd name="connsiteY6" fmla="*/ 1957368 h 1957368"/>
              <a:gd name="connsiteX7" fmla="*/ 10971369 w 10986134"/>
              <a:gd name="connsiteY7" fmla="*/ 1957368 h 1957368"/>
              <a:gd name="connsiteX8" fmla="*/ 10797165 w 10986134"/>
              <a:gd name="connsiteY8" fmla="*/ 1957368 h 1957368"/>
              <a:gd name="connsiteX9" fmla="*/ 188969 w 10986134"/>
              <a:gd name="connsiteY9" fmla="*/ 1957368 h 1957368"/>
              <a:gd name="connsiteX10" fmla="*/ 14764 w 10986134"/>
              <a:gd name="connsiteY10" fmla="*/ 1957368 h 1957368"/>
              <a:gd name="connsiteX11" fmla="*/ 0 w 10986134"/>
              <a:gd name="connsiteY11" fmla="*/ 1957368 h 1957368"/>
              <a:gd name="connsiteX12" fmla="*/ 0 w 10986134"/>
              <a:gd name="connsiteY12" fmla="*/ 0 h 1957368"/>
              <a:gd name="connsiteX13" fmla="*/ 14764 w 10986134"/>
              <a:gd name="connsiteY13" fmla="*/ 0 h 1957368"/>
              <a:gd name="connsiteX14" fmla="*/ 188969 w 10986134"/>
              <a:gd name="connsiteY14" fmla="*/ 0 h 1957368"/>
              <a:gd name="connsiteX15" fmla="*/ 10797165 w 10986134"/>
              <a:gd name="connsiteY15" fmla="*/ 0 h 1957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0986134" h="1957368">
                <a:moveTo>
                  <a:pt x="188969" y="176957"/>
                </a:moveTo>
                <a:lnTo>
                  <a:pt x="188969" y="1768399"/>
                </a:lnTo>
                <a:lnTo>
                  <a:pt x="10797165" y="1768399"/>
                </a:lnTo>
                <a:lnTo>
                  <a:pt x="10797165" y="176957"/>
                </a:lnTo>
                <a:close/>
                <a:moveTo>
                  <a:pt x="10797165" y="0"/>
                </a:moveTo>
                <a:lnTo>
                  <a:pt x="10986134" y="0"/>
                </a:lnTo>
                <a:lnTo>
                  <a:pt x="10986134" y="1957368"/>
                </a:lnTo>
                <a:lnTo>
                  <a:pt x="10971369" y="1957368"/>
                </a:lnTo>
                <a:lnTo>
                  <a:pt x="10797165" y="1957368"/>
                </a:lnTo>
                <a:lnTo>
                  <a:pt x="188969" y="1957368"/>
                </a:lnTo>
                <a:lnTo>
                  <a:pt x="14764" y="1957368"/>
                </a:lnTo>
                <a:lnTo>
                  <a:pt x="0" y="1957368"/>
                </a:lnTo>
                <a:lnTo>
                  <a:pt x="0" y="0"/>
                </a:lnTo>
                <a:lnTo>
                  <a:pt x="14764" y="0"/>
                </a:lnTo>
                <a:lnTo>
                  <a:pt x="188969" y="0"/>
                </a:lnTo>
                <a:lnTo>
                  <a:pt x="10797165" y="0"/>
                </a:lnTo>
                <a:close/>
              </a:path>
            </a:pathLst>
          </a:custGeom>
          <a:solidFill>
            <a:srgbClr val="00B388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90000"/>
              </a:lnSpc>
            </a:pPr>
            <a:endParaRPr>
              <a:solidFill>
                <a:prstClr val="white"/>
              </a:solidFill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610272" y="6248401"/>
            <a:ext cx="969471" cy="390524"/>
            <a:chOff x="3578225" y="1146175"/>
            <a:chExt cx="5038725" cy="2111375"/>
          </a:xfrm>
        </p:grpSpPr>
        <p:sp>
          <p:nvSpPr>
            <p:cNvPr id="13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4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27011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mv="urn:schemas-microsoft-com:mac:vml"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urple Frame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8013" y="2571746"/>
            <a:ext cx="8228011" cy="576263"/>
          </a:xfr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/>
              <a:t>Click to edit Master title style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08014" y="3149201"/>
            <a:ext cx="8228011" cy="5334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3200"/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D7D378-E709-4062-9715-39E79557A063}" type="datetime4">
              <a:rPr lang="en-US" smtClean="0">
                <a:solidFill>
                  <a:prstClr val="black"/>
                </a:solidFill>
              </a:rPr>
              <a:pPr/>
              <a:t>March 11, 2017</a:t>
            </a:fld>
            <a:endParaRPr>
              <a:solidFill>
                <a:prstClr val="black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/>
                </a:solidFill>
              </a:rPr>
              <a:t>Private | Confidential | Internal Use Only </a:t>
            </a:r>
            <a:endParaRPr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617D78"/>
                </a:solidFill>
              </a:rPr>
              <a:pPr/>
              <a:t>‹#›</a:t>
            </a:fld>
            <a:endParaRPr>
              <a:solidFill>
                <a:srgbClr val="617D78"/>
              </a:solidFill>
            </a:endParaRPr>
          </a:p>
        </p:txBody>
      </p:sp>
      <p:sp>
        <p:nvSpPr>
          <p:cNvPr id="10" name="Freeform 9"/>
          <p:cNvSpPr/>
          <p:nvPr/>
        </p:nvSpPr>
        <p:spPr>
          <a:xfrm>
            <a:off x="608013" y="462819"/>
            <a:ext cx="10986134" cy="1957368"/>
          </a:xfrm>
          <a:custGeom>
            <a:avLst/>
            <a:gdLst>
              <a:gd name="connsiteX0" fmla="*/ 188969 w 10986134"/>
              <a:gd name="connsiteY0" fmla="*/ 176957 h 1957368"/>
              <a:gd name="connsiteX1" fmla="*/ 188969 w 10986134"/>
              <a:gd name="connsiteY1" fmla="*/ 1768399 h 1957368"/>
              <a:gd name="connsiteX2" fmla="*/ 10797165 w 10986134"/>
              <a:gd name="connsiteY2" fmla="*/ 1768399 h 1957368"/>
              <a:gd name="connsiteX3" fmla="*/ 10797165 w 10986134"/>
              <a:gd name="connsiteY3" fmla="*/ 176957 h 1957368"/>
              <a:gd name="connsiteX4" fmla="*/ 10797165 w 10986134"/>
              <a:gd name="connsiteY4" fmla="*/ 0 h 1957368"/>
              <a:gd name="connsiteX5" fmla="*/ 10986134 w 10986134"/>
              <a:gd name="connsiteY5" fmla="*/ 0 h 1957368"/>
              <a:gd name="connsiteX6" fmla="*/ 10986134 w 10986134"/>
              <a:gd name="connsiteY6" fmla="*/ 1957368 h 1957368"/>
              <a:gd name="connsiteX7" fmla="*/ 10971369 w 10986134"/>
              <a:gd name="connsiteY7" fmla="*/ 1957368 h 1957368"/>
              <a:gd name="connsiteX8" fmla="*/ 10797165 w 10986134"/>
              <a:gd name="connsiteY8" fmla="*/ 1957368 h 1957368"/>
              <a:gd name="connsiteX9" fmla="*/ 188969 w 10986134"/>
              <a:gd name="connsiteY9" fmla="*/ 1957368 h 1957368"/>
              <a:gd name="connsiteX10" fmla="*/ 14764 w 10986134"/>
              <a:gd name="connsiteY10" fmla="*/ 1957368 h 1957368"/>
              <a:gd name="connsiteX11" fmla="*/ 0 w 10986134"/>
              <a:gd name="connsiteY11" fmla="*/ 1957368 h 1957368"/>
              <a:gd name="connsiteX12" fmla="*/ 0 w 10986134"/>
              <a:gd name="connsiteY12" fmla="*/ 0 h 1957368"/>
              <a:gd name="connsiteX13" fmla="*/ 14764 w 10986134"/>
              <a:gd name="connsiteY13" fmla="*/ 0 h 1957368"/>
              <a:gd name="connsiteX14" fmla="*/ 188969 w 10986134"/>
              <a:gd name="connsiteY14" fmla="*/ 0 h 1957368"/>
              <a:gd name="connsiteX15" fmla="*/ 10797165 w 10986134"/>
              <a:gd name="connsiteY15" fmla="*/ 0 h 1957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0986134" h="1957368">
                <a:moveTo>
                  <a:pt x="188969" y="176957"/>
                </a:moveTo>
                <a:lnTo>
                  <a:pt x="188969" y="1768399"/>
                </a:lnTo>
                <a:lnTo>
                  <a:pt x="10797165" y="1768399"/>
                </a:lnTo>
                <a:lnTo>
                  <a:pt x="10797165" y="176957"/>
                </a:lnTo>
                <a:close/>
                <a:moveTo>
                  <a:pt x="10797165" y="0"/>
                </a:moveTo>
                <a:lnTo>
                  <a:pt x="10986134" y="0"/>
                </a:lnTo>
                <a:lnTo>
                  <a:pt x="10986134" y="1957368"/>
                </a:lnTo>
                <a:lnTo>
                  <a:pt x="10971369" y="1957368"/>
                </a:lnTo>
                <a:lnTo>
                  <a:pt x="10797165" y="1957368"/>
                </a:lnTo>
                <a:lnTo>
                  <a:pt x="188969" y="1957368"/>
                </a:lnTo>
                <a:lnTo>
                  <a:pt x="14764" y="1957368"/>
                </a:lnTo>
                <a:lnTo>
                  <a:pt x="0" y="1957368"/>
                </a:lnTo>
                <a:lnTo>
                  <a:pt x="0" y="0"/>
                </a:lnTo>
                <a:lnTo>
                  <a:pt x="14764" y="0"/>
                </a:lnTo>
                <a:lnTo>
                  <a:pt x="188969" y="0"/>
                </a:lnTo>
                <a:lnTo>
                  <a:pt x="10797165" y="0"/>
                </a:lnTo>
                <a:close/>
              </a:path>
            </a:pathLst>
          </a:custGeom>
          <a:solidFill>
            <a:schemeClr val="accent4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90000"/>
              </a:lnSpc>
            </a:pPr>
            <a:endParaRPr>
              <a:solidFill>
                <a:prstClr val="white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610272" y="6248401"/>
            <a:ext cx="969471" cy="390524"/>
            <a:chOff x="3578225" y="1146175"/>
            <a:chExt cx="5038725" cy="2111375"/>
          </a:xfrm>
        </p:grpSpPr>
        <p:sp>
          <p:nvSpPr>
            <p:cNvPr id="9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2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9010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mv="urn:schemas-microsoft-com:mac:vml"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ate Turquoise Frame Divi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8013" y="2571746"/>
            <a:ext cx="8228011" cy="576263"/>
          </a:xfr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/>
              <a:t>Click to edit Master title style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08014" y="3149201"/>
            <a:ext cx="8228011" cy="5334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3200"/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/>
              <a:t>Click to edit Master text styles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610272" y="6248401"/>
            <a:ext cx="969471" cy="390524"/>
            <a:chOff x="3578225" y="1146175"/>
            <a:chExt cx="5038725" cy="2111375"/>
          </a:xfrm>
          <a:solidFill>
            <a:srgbClr val="FFFFFF"/>
          </a:solidFill>
        </p:grpSpPr>
        <p:sp>
          <p:nvSpPr>
            <p:cNvPr id="9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>
                <a:solidFill>
                  <a:prstClr val="white"/>
                </a:solidFill>
              </a:endParaRPr>
            </a:p>
          </p:txBody>
        </p:sp>
        <p:sp>
          <p:nvSpPr>
            <p:cNvPr id="12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>
                <a:solidFill>
                  <a:prstClr val="white"/>
                </a:solidFill>
              </a:endParaRPr>
            </a:p>
          </p:txBody>
        </p:sp>
      </p:grp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C5E14-300D-4720-B5FE-54C7D96D4160}" type="datetime4">
              <a:rPr lang="en-US" smtClean="0">
                <a:solidFill>
                  <a:prstClr val="white"/>
                </a:solidFill>
              </a:rPr>
              <a:pPr/>
              <a:t>March 11, 2017</a:t>
            </a:fld>
            <a:endParaRPr>
              <a:solidFill>
                <a:prstClr val="white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white"/>
                </a:solidFill>
              </a:rPr>
              <a:t>Private | Confidential | Internal Use Only </a:t>
            </a:r>
            <a:endParaRPr>
              <a:solidFill>
                <a:prstClr val="white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016F8AB-BCEA-4347-8BA6-BE776009BC89}" type="slidenum">
              <a:rPr>
                <a:solidFill>
                  <a:prstClr val="white"/>
                </a:solidFill>
              </a:rPr>
              <a:pPr/>
              <a:t>‹#›</a:t>
            </a:fld>
            <a:endParaRPr>
              <a:solidFill>
                <a:prstClr val="white"/>
              </a:solidFill>
            </a:endParaRPr>
          </a:p>
        </p:txBody>
      </p:sp>
      <p:sp>
        <p:nvSpPr>
          <p:cNvPr id="10" name="Freeform 9"/>
          <p:cNvSpPr/>
          <p:nvPr/>
        </p:nvSpPr>
        <p:spPr>
          <a:xfrm>
            <a:off x="608013" y="462819"/>
            <a:ext cx="10986134" cy="1957368"/>
          </a:xfrm>
          <a:custGeom>
            <a:avLst/>
            <a:gdLst>
              <a:gd name="connsiteX0" fmla="*/ 188969 w 10986134"/>
              <a:gd name="connsiteY0" fmla="*/ 176957 h 1957368"/>
              <a:gd name="connsiteX1" fmla="*/ 188969 w 10986134"/>
              <a:gd name="connsiteY1" fmla="*/ 1768399 h 1957368"/>
              <a:gd name="connsiteX2" fmla="*/ 10797165 w 10986134"/>
              <a:gd name="connsiteY2" fmla="*/ 1768399 h 1957368"/>
              <a:gd name="connsiteX3" fmla="*/ 10797165 w 10986134"/>
              <a:gd name="connsiteY3" fmla="*/ 176957 h 1957368"/>
              <a:gd name="connsiteX4" fmla="*/ 10797165 w 10986134"/>
              <a:gd name="connsiteY4" fmla="*/ 0 h 1957368"/>
              <a:gd name="connsiteX5" fmla="*/ 10986134 w 10986134"/>
              <a:gd name="connsiteY5" fmla="*/ 0 h 1957368"/>
              <a:gd name="connsiteX6" fmla="*/ 10986134 w 10986134"/>
              <a:gd name="connsiteY6" fmla="*/ 1957368 h 1957368"/>
              <a:gd name="connsiteX7" fmla="*/ 10971369 w 10986134"/>
              <a:gd name="connsiteY7" fmla="*/ 1957368 h 1957368"/>
              <a:gd name="connsiteX8" fmla="*/ 10797165 w 10986134"/>
              <a:gd name="connsiteY8" fmla="*/ 1957368 h 1957368"/>
              <a:gd name="connsiteX9" fmla="*/ 188969 w 10986134"/>
              <a:gd name="connsiteY9" fmla="*/ 1957368 h 1957368"/>
              <a:gd name="connsiteX10" fmla="*/ 14764 w 10986134"/>
              <a:gd name="connsiteY10" fmla="*/ 1957368 h 1957368"/>
              <a:gd name="connsiteX11" fmla="*/ 0 w 10986134"/>
              <a:gd name="connsiteY11" fmla="*/ 1957368 h 1957368"/>
              <a:gd name="connsiteX12" fmla="*/ 0 w 10986134"/>
              <a:gd name="connsiteY12" fmla="*/ 0 h 1957368"/>
              <a:gd name="connsiteX13" fmla="*/ 14764 w 10986134"/>
              <a:gd name="connsiteY13" fmla="*/ 0 h 1957368"/>
              <a:gd name="connsiteX14" fmla="*/ 188969 w 10986134"/>
              <a:gd name="connsiteY14" fmla="*/ 0 h 1957368"/>
              <a:gd name="connsiteX15" fmla="*/ 10797165 w 10986134"/>
              <a:gd name="connsiteY15" fmla="*/ 0 h 1957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0986134" h="1957368">
                <a:moveTo>
                  <a:pt x="188969" y="176957"/>
                </a:moveTo>
                <a:lnTo>
                  <a:pt x="188969" y="1768399"/>
                </a:lnTo>
                <a:lnTo>
                  <a:pt x="10797165" y="1768399"/>
                </a:lnTo>
                <a:lnTo>
                  <a:pt x="10797165" y="176957"/>
                </a:lnTo>
                <a:close/>
                <a:moveTo>
                  <a:pt x="10797165" y="0"/>
                </a:moveTo>
                <a:lnTo>
                  <a:pt x="10986134" y="0"/>
                </a:lnTo>
                <a:lnTo>
                  <a:pt x="10986134" y="1957368"/>
                </a:lnTo>
                <a:lnTo>
                  <a:pt x="10971369" y="1957368"/>
                </a:lnTo>
                <a:lnTo>
                  <a:pt x="10797165" y="1957368"/>
                </a:lnTo>
                <a:lnTo>
                  <a:pt x="188969" y="1957368"/>
                </a:lnTo>
                <a:lnTo>
                  <a:pt x="14764" y="1957368"/>
                </a:lnTo>
                <a:lnTo>
                  <a:pt x="0" y="1957368"/>
                </a:lnTo>
                <a:lnTo>
                  <a:pt x="0" y="0"/>
                </a:lnTo>
                <a:lnTo>
                  <a:pt x="14764" y="0"/>
                </a:lnTo>
                <a:lnTo>
                  <a:pt x="188969" y="0"/>
                </a:lnTo>
                <a:lnTo>
                  <a:pt x="10797165" y="0"/>
                </a:lnTo>
                <a:close/>
              </a:path>
            </a:pathLst>
          </a:custGeom>
          <a:solidFill>
            <a:schemeClr val="accent2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90000"/>
              </a:lnSpc>
            </a:pPr>
            <a:endParaRPr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73592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mv="urn:schemas-microsoft-com:mac:vml"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ate Orange Frame Divi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8013" y="2571746"/>
            <a:ext cx="8228011" cy="576263"/>
          </a:xfr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/>
              <a:t>Click to edit Master title style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08014" y="3149201"/>
            <a:ext cx="8228011" cy="5334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3200"/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/>
              <a:t>Click to edit Master text styles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610272" y="6248401"/>
            <a:ext cx="969471" cy="390524"/>
            <a:chOff x="3578225" y="1146175"/>
            <a:chExt cx="5038725" cy="2111375"/>
          </a:xfrm>
          <a:solidFill>
            <a:srgbClr val="FFFFFF"/>
          </a:solidFill>
        </p:grpSpPr>
        <p:sp>
          <p:nvSpPr>
            <p:cNvPr id="9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>
                <a:solidFill>
                  <a:prstClr val="white"/>
                </a:solidFill>
              </a:endParaRPr>
            </a:p>
          </p:txBody>
        </p:sp>
        <p:sp>
          <p:nvSpPr>
            <p:cNvPr id="12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>
                <a:solidFill>
                  <a:prstClr val="white"/>
                </a:solidFill>
              </a:endParaRPr>
            </a:p>
          </p:txBody>
        </p:sp>
      </p:grp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BE07D-E945-4DDF-8452-20009392BF2F}" type="datetime4">
              <a:rPr lang="en-US" smtClean="0">
                <a:solidFill>
                  <a:prstClr val="white"/>
                </a:solidFill>
              </a:rPr>
              <a:pPr/>
              <a:t>March 11, 2017</a:t>
            </a:fld>
            <a:endParaRPr>
              <a:solidFill>
                <a:prstClr val="white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white"/>
                </a:solidFill>
              </a:rPr>
              <a:t>Private | Confidential | Internal Use Only </a:t>
            </a:r>
            <a:endParaRPr>
              <a:solidFill>
                <a:prstClr val="white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016F8AB-BCEA-4347-8BA6-BE776009BC89}" type="slidenum">
              <a:rPr>
                <a:solidFill>
                  <a:prstClr val="white"/>
                </a:solidFill>
              </a:rPr>
              <a:pPr/>
              <a:t>‹#›</a:t>
            </a:fld>
            <a:endParaRPr>
              <a:solidFill>
                <a:prstClr val="white"/>
              </a:solidFill>
            </a:endParaRPr>
          </a:p>
        </p:txBody>
      </p:sp>
      <p:sp>
        <p:nvSpPr>
          <p:cNvPr id="10" name="Freeform 9"/>
          <p:cNvSpPr/>
          <p:nvPr/>
        </p:nvSpPr>
        <p:spPr>
          <a:xfrm>
            <a:off x="608013" y="462819"/>
            <a:ext cx="10986134" cy="1957368"/>
          </a:xfrm>
          <a:custGeom>
            <a:avLst/>
            <a:gdLst>
              <a:gd name="connsiteX0" fmla="*/ 188969 w 10986134"/>
              <a:gd name="connsiteY0" fmla="*/ 176957 h 1957368"/>
              <a:gd name="connsiteX1" fmla="*/ 188969 w 10986134"/>
              <a:gd name="connsiteY1" fmla="*/ 1768399 h 1957368"/>
              <a:gd name="connsiteX2" fmla="*/ 10797165 w 10986134"/>
              <a:gd name="connsiteY2" fmla="*/ 1768399 h 1957368"/>
              <a:gd name="connsiteX3" fmla="*/ 10797165 w 10986134"/>
              <a:gd name="connsiteY3" fmla="*/ 176957 h 1957368"/>
              <a:gd name="connsiteX4" fmla="*/ 10797165 w 10986134"/>
              <a:gd name="connsiteY4" fmla="*/ 0 h 1957368"/>
              <a:gd name="connsiteX5" fmla="*/ 10986134 w 10986134"/>
              <a:gd name="connsiteY5" fmla="*/ 0 h 1957368"/>
              <a:gd name="connsiteX6" fmla="*/ 10986134 w 10986134"/>
              <a:gd name="connsiteY6" fmla="*/ 1957368 h 1957368"/>
              <a:gd name="connsiteX7" fmla="*/ 10971369 w 10986134"/>
              <a:gd name="connsiteY7" fmla="*/ 1957368 h 1957368"/>
              <a:gd name="connsiteX8" fmla="*/ 10797165 w 10986134"/>
              <a:gd name="connsiteY8" fmla="*/ 1957368 h 1957368"/>
              <a:gd name="connsiteX9" fmla="*/ 188969 w 10986134"/>
              <a:gd name="connsiteY9" fmla="*/ 1957368 h 1957368"/>
              <a:gd name="connsiteX10" fmla="*/ 14764 w 10986134"/>
              <a:gd name="connsiteY10" fmla="*/ 1957368 h 1957368"/>
              <a:gd name="connsiteX11" fmla="*/ 0 w 10986134"/>
              <a:gd name="connsiteY11" fmla="*/ 1957368 h 1957368"/>
              <a:gd name="connsiteX12" fmla="*/ 0 w 10986134"/>
              <a:gd name="connsiteY12" fmla="*/ 0 h 1957368"/>
              <a:gd name="connsiteX13" fmla="*/ 14764 w 10986134"/>
              <a:gd name="connsiteY13" fmla="*/ 0 h 1957368"/>
              <a:gd name="connsiteX14" fmla="*/ 188969 w 10986134"/>
              <a:gd name="connsiteY14" fmla="*/ 0 h 1957368"/>
              <a:gd name="connsiteX15" fmla="*/ 10797165 w 10986134"/>
              <a:gd name="connsiteY15" fmla="*/ 0 h 1957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0986134" h="1957368">
                <a:moveTo>
                  <a:pt x="188969" y="176957"/>
                </a:moveTo>
                <a:lnTo>
                  <a:pt x="188969" y="1768399"/>
                </a:lnTo>
                <a:lnTo>
                  <a:pt x="10797165" y="1768399"/>
                </a:lnTo>
                <a:lnTo>
                  <a:pt x="10797165" y="176957"/>
                </a:lnTo>
                <a:close/>
                <a:moveTo>
                  <a:pt x="10797165" y="0"/>
                </a:moveTo>
                <a:lnTo>
                  <a:pt x="10986134" y="0"/>
                </a:lnTo>
                <a:lnTo>
                  <a:pt x="10986134" y="1957368"/>
                </a:lnTo>
                <a:lnTo>
                  <a:pt x="10971369" y="1957368"/>
                </a:lnTo>
                <a:lnTo>
                  <a:pt x="10797165" y="1957368"/>
                </a:lnTo>
                <a:lnTo>
                  <a:pt x="188969" y="1957368"/>
                </a:lnTo>
                <a:lnTo>
                  <a:pt x="14764" y="1957368"/>
                </a:lnTo>
                <a:lnTo>
                  <a:pt x="0" y="1957368"/>
                </a:lnTo>
                <a:lnTo>
                  <a:pt x="0" y="0"/>
                </a:lnTo>
                <a:lnTo>
                  <a:pt x="14764" y="0"/>
                </a:lnTo>
                <a:lnTo>
                  <a:pt x="188969" y="0"/>
                </a:lnTo>
                <a:lnTo>
                  <a:pt x="10797165" y="0"/>
                </a:lnTo>
                <a:close/>
              </a:path>
            </a:pathLst>
          </a:custGeom>
          <a:solidFill>
            <a:schemeClr val="accent3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90000"/>
              </a:lnSpc>
            </a:pPr>
            <a:endParaRPr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82200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mv="urn:schemas-microsoft-com:mac:vml"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6EC9F0-1E4D-48B3-B198-8A0EFEACEB88}" type="datetimeFigureOut">
              <a:rPr lang="en-US" smtClean="0"/>
              <a:t>3/11/2017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2D746-079F-4A1F-845B-478E4C6AE9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58012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3213" y="381000"/>
            <a:ext cx="9456737" cy="2286000"/>
          </a:xfrm>
        </p:spPr>
        <p:txBody>
          <a:bodyPr>
            <a:noAutofit/>
          </a:bodyPr>
          <a:lstStyle>
            <a:lvl1pPr marL="384048" indent="-384048">
              <a:lnSpc>
                <a:spcPct val="80000"/>
              </a:lnSpc>
              <a:defRPr sz="6000"/>
            </a:lvl1pPr>
          </a:lstStyle>
          <a:p>
            <a:r>
              <a:rPr lang="en-US" dirty="0" smtClean="0"/>
              <a:t>“Click to add quote here. Type quotation marks before and after text.”</a:t>
            </a:r>
            <a:endParaRPr dirty="0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728052" y="2819400"/>
            <a:ext cx="9031897" cy="13716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000" baseline="0"/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dirty="0"/>
              <a:t>Click </a:t>
            </a:r>
            <a:r>
              <a:rPr lang="en-US" dirty="0" smtClean="0"/>
              <a:t>to add quoted person’s name, title, company</a:t>
            </a:r>
            <a:endParaRPr dirty="0"/>
          </a:p>
        </p:txBody>
      </p:sp>
      <p:grpSp>
        <p:nvGrpSpPr>
          <p:cNvPr id="7" name="Group 6"/>
          <p:cNvGrpSpPr/>
          <p:nvPr/>
        </p:nvGrpSpPr>
        <p:grpSpPr>
          <a:xfrm>
            <a:off x="610272" y="6248401"/>
            <a:ext cx="969471" cy="390524"/>
            <a:chOff x="3578225" y="1146175"/>
            <a:chExt cx="5038725" cy="2111375"/>
          </a:xfrm>
        </p:grpSpPr>
        <p:sp>
          <p:nvSpPr>
            <p:cNvPr id="8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9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>
                <a:solidFill>
                  <a:prstClr val="black"/>
                </a:solidFill>
              </a:endParaRPr>
            </a:p>
          </p:txBody>
        </p:sp>
      </p:grp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A54ACD-BEB7-4258-A5F3-653792456C00}" type="datetime4">
              <a:rPr lang="en-US" smtClean="0">
                <a:solidFill>
                  <a:prstClr val="black"/>
                </a:solidFill>
              </a:rPr>
              <a:pPr/>
              <a:t>March 11, 2017</a:t>
            </a:fld>
            <a:endParaRPr>
              <a:solidFill>
                <a:prstClr val="black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/>
                </a:solidFill>
              </a:rPr>
              <a:t>Private | Confidential | Internal Use Only </a:t>
            </a:r>
            <a:endParaRPr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617D78"/>
                </a:solidFill>
              </a:rPr>
              <a:pPr/>
              <a:t>‹#›</a:t>
            </a:fld>
            <a:endParaRPr>
              <a:solidFill>
                <a:srgbClr val="617D7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7812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mv="urn:schemas-microsoft-com:mac:vml"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ate Quot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3213" y="381000"/>
            <a:ext cx="9456737" cy="2286000"/>
          </a:xfrm>
        </p:spPr>
        <p:txBody>
          <a:bodyPr>
            <a:noAutofit/>
          </a:bodyPr>
          <a:lstStyle>
            <a:lvl1pPr marL="384048" indent="-384048">
              <a:lnSpc>
                <a:spcPct val="80000"/>
              </a:lnSpc>
              <a:defRPr sz="6000"/>
            </a:lvl1pPr>
          </a:lstStyle>
          <a:p>
            <a:r>
              <a:rPr lang="en-US" dirty="0" smtClean="0"/>
              <a:t>“Click to add quote here. Type quotation marks before and after text.”</a:t>
            </a:r>
            <a:endParaRPr dirty="0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728052" y="2819400"/>
            <a:ext cx="9031897" cy="13716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000"/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 dirty="0" smtClean="0"/>
              <a:t>Click to add quoted person’s name, title, company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608014" y="6248401"/>
            <a:ext cx="969471" cy="390524"/>
            <a:chOff x="3578225" y="1146175"/>
            <a:chExt cx="5038725" cy="2111375"/>
          </a:xfrm>
          <a:solidFill>
            <a:schemeClr val="tx1"/>
          </a:solidFill>
        </p:grpSpPr>
        <p:sp>
          <p:nvSpPr>
            <p:cNvPr id="8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>
                <a:solidFill>
                  <a:prstClr val="white"/>
                </a:solidFill>
              </a:endParaRPr>
            </a:p>
          </p:txBody>
        </p:sp>
        <p:sp>
          <p:nvSpPr>
            <p:cNvPr id="9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>
                <a:solidFill>
                  <a:prstClr val="white"/>
                </a:solidFill>
              </a:endParaRPr>
            </a:p>
          </p:txBody>
        </p:sp>
      </p:grp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99C1EB-F401-4F7B-BD9C-AAA165C9F3D7}" type="datetime4">
              <a:rPr lang="en-US" smtClean="0">
                <a:solidFill>
                  <a:prstClr val="white"/>
                </a:solidFill>
              </a:rPr>
              <a:pPr/>
              <a:t>March 11, 2017</a:t>
            </a:fld>
            <a:endParaRPr>
              <a:solidFill>
                <a:prstClr val="white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white"/>
                </a:solidFill>
              </a:rPr>
              <a:t>Private | Confidential | Internal Use Only </a:t>
            </a:r>
            <a:endParaRPr>
              <a:solidFill>
                <a:prstClr val="white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016F8AB-BCEA-4347-8BA6-BE776009BC89}" type="slidenum">
              <a:rPr>
                <a:solidFill>
                  <a:prstClr val="white"/>
                </a:solidFill>
              </a:rPr>
              <a:pPr/>
              <a:t>‹#›</a:t>
            </a:fld>
            <a:endParaRPr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22761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mv="urn:schemas-microsoft-com:mac:vml"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1CC87-9C4B-4D13-B529-5EAF641302E2}" type="datetime4">
              <a:rPr lang="en-US" smtClean="0">
                <a:solidFill>
                  <a:prstClr val="black"/>
                </a:solidFill>
              </a:rPr>
              <a:pPr/>
              <a:t>March 11, 2017</a:t>
            </a:fld>
            <a:endParaRPr>
              <a:solidFill>
                <a:prstClr val="black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/>
                </a:solidFill>
              </a:rPr>
              <a:t>Private | Confidential | Internal Use Only </a:t>
            </a:r>
            <a:endParaRPr>
              <a:solidFill>
                <a:prstClr val="black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617D78"/>
                </a:solidFill>
              </a:rPr>
              <a:pPr/>
              <a:t>‹#›</a:t>
            </a:fld>
            <a:endParaRPr>
              <a:solidFill>
                <a:srgbClr val="617D7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1495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mv="urn:schemas-microsoft-com:mac:vml"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441" y="521208"/>
            <a:ext cx="10969943" cy="411480"/>
          </a:xfrm>
        </p:spPr>
        <p:txBody>
          <a:bodyPr wrap="square">
            <a:noAutofit/>
          </a:bodyPr>
          <a:lstStyle>
            <a:lvl1pPr>
              <a:defRPr baseline="0"/>
            </a:lvl1pPr>
          </a:lstStyle>
          <a:p>
            <a:r>
              <a:rPr/>
              <a:t>Click to add one-line title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09440" y="934240"/>
            <a:ext cx="10969943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400" baseline="0"/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/>
              <a:t>Click to add one-line subtitle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10969784" cy="4571999"/>
          </a:xfrm>
        </p:spPr>
        <p:txBody>
          <a:bodyPr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FA413A-E630-4377-B30C-3545E98CC867}" type="datetime4">
              <a:rPr lang="en-US" smtClean="0">
                <a:solidFill>
                  <a:prstClr val="black"/>
                </a:solidFill>
              </a:rPr>
              <a:pPr/>
              <a:t>March 11, 2017</a:t>
            </a:fld>
            <a:endParaRPr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/>
                </a:solidFill>
              </a:rPr>
              <a:t>Private | Confidential | Internal Use Only </a:t>
            </a:r>
            <a:endParaRPr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617D78"/>
                </a:solidFill>
              </a:rPr>
              <a:pPr/>
              <a:t>‹#›</a:t>
            </a:fld>
            <a:endParaRPr>
              <a:solidFill>
                <a:srgbClr val="617D7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7764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mv="urn:schemas-microsoft-com:mac:vml"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, Heading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441" y="521208"/>
            <a:ext cx="10969943" cy="411480"/>
          </a:xfrm>
        </p:spPr>
        <p:txBody>
          <a:bodyPr wrap="square">
            <a:noAutofit/>
          </a:bodyPr>
          <a:lstStyle>
            <a:lvl1pPr>
              <a:defRPr baseline="0"/>
            </a:lvl1pPr>
          </a:lstStyle>
          <a:p>
            <a:r>
              <a:rPr/>
              <a:t>Click to add one-line title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09440" y="934240"/>
            <a:ext cx="10969943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400" baseline="0"/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/>
              <a:t>Click to add one-line subtitle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609600" y="1524000"/>
            <a:ext cx="10969943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400" b="1" baseline="0"/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/>
              <a:t>Click to add one-line heading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978152"/>
            <a:ext cx="10969784" cy="4117847"/>
          </a:xfrm>
        </p:spPr>
        <p:txBody>
          <a:bodyPr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33DC54-2A66-493A-80B5-8303FBA5D0AD}" type="datetime4">
              <a:rPr lang="en-US" smtClean="0">
                <a:solidFill>
                  <a:prstClr val="black"/>
                </a:solidFill>
              </a:rPr>
              <a:pPr/>
              <a:t>March 11, 2017</a:t>
            </a:fld>
            <a:endParaRPr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/>
                </a:solidFill>
              </a:rPr>
              <a:t>Private | Confidential | Internal Use Only </a:t>
            </a:r>
            <a:endParaRPr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617D78"/>
                </a:solidFill>
              </a:rPr>
              <a:pPr/>
              <a:t>‹#›</a:t>
            </a:fld>
            <a:endParaRPr>
              <a:solidFill>
                <a:srgbClr val="617D7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3283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mv="urn:schemas-microsoft-com:mac:vml"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B45FFC-9EEF-4E69-85F5-C8F54747804D}" type="datetime4">
              <a:rPr lang="en-US" smtClean="0">
                <a:solidFill>
                  <a:prstClr val="black"/>
                </a:solidFill>
              </a:rPr>
              <a:pPr/>
              <a:t>March 11, 2017</a:t>
            </a:fld>
            <a:endParaRPr>
              <a:solidFill>
                <a:prstClr val="black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/>
                </a:solidFill>
              </a:rPr>
              <a:t>Private | Confidential | Internal Use Only </a:t>
            </a:r>
            <a:endParaRPr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617D78"/>
                </a:solidFill>
              </a:rPr>
              <a:pPr/>
              <a:t>‹#›</a:t>
            </a:fld>
            <a:endParaRPr>
              <a:solidFill>
                <a:srgbClr val="617D7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7197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mv="urn:schemas-microsoft-com:mac:vml"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>
          <a:xfrm>
            <a:off x="609441" y="521208"/>
            <a:ext cx="10969943" cy="411480"/>
          </a:xfrm>
        </p:spPr>
        <p:txBody>
          <a:bodyPr/>
          <a:lstStyle>
            <a:lvl1pPr>
              <a:defRPr/>
            </a:lvl1pPr>
          </a:lstStyle>
          <a:p>
            <a:r>
              <a:rPr/>
              <a:t>Click to add one-line title</a:t>
            </a:r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09440" y="934240"/>
            <a:ext cx="10969943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400" baseline="0"/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/>
              <a:t>Click to add one-line subtitle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E3265-88A3-4C30-AE11-BFDF645909E9}" type="datetime4">
              <a:rPr lang="en-US" smtClean="0">
                <a:solidFill>
                  <a:prstClr val="black"/>
                </a:solidFill>
              </a:rPr>
              <a:pPr/>
              <a:t>March 11, 2017</a:t>
            </a:fld>
            <a:endParaRPr>
              <a:solidFill>
                <a:prstClr val="black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/>
                </a:solidFill>
              </a:rPr>
              <a:t>Private | Confidential | Internal Use Only </a:t>
            </a:r>
            <a:endParaRPr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617D78"/>
                </a:solidFill>
              </a:rPr>
              <a:pPr/>
              <a:t>‹#›</a:t>
            </a:fld>
            <a:endParaRPr>
              <a:solidFill>
                <a:srgbClr val="617D7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9010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mv="urn:schemas-microsoft-com:mac:vml"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763D2-AF56-4C60-80C7-7D8FC051005C}" type="datetime4">
              <a:rPr lang="en-US" smtClean="0">
                <a:solidFill>
                  <a:prstClr val="black"/>
                </a:solidFill>
              </a:rPr>
              <a:pPr/>
              <a:t>March 11, 2017</a:t>
            </a:fld>
            <a:endParaRPr>
              <a:solidFill>
                <a:prstClr val="black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/>
                </a:solidFill>
              </a:rPr>
              <a:t>Private | Confidential | Internal Use Only </a:t>
            </a:r>
            <a:endParaRPr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617D78"/>
                </a:solidFill>
              </a:rPr>
              <a:pPr/>
              <a:t>‹#›</a:t>
            </a:fld>
            <a:endParaRPr>
              <a:solidFill>
                <a:srgbClr val="617D7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5695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mv="urn:schemas-microsoft-com:mac:vml"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519236"/>
            <a:ext cx="10969943" cy="852364"/>
          </a:xfrm>
        </p:spPr>
        <p:txBody>
          <a:bodyPr/>
          <a:lstStyle/>
          <a:p>
            <a:r>
              <a:rPr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441" y="1524000"/>
            <a:ext cx="5303520" cy="4572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</a:t>
            </a:r>
            <a:r>
              <a:rPr dirty="0" smtClean="0"/>
              <a:t>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75864" y="1524000"/>
            <a:ext cx="5303520" cy="4572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</a:t>
            </a:r>
            <a:r>
              <a:rPr dirty="0" smtClean="0"/>
              <a:t>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039DC-98B3-47E6-AD46-BA5B72AD8B4A}" type="datetime4">
              <a:rPr lang="en-US" smtClean="0">
                <a:solidFill>
                  <a:prstClr val="black"/>
                </a:solidFill>
              </a:rPr>
              <a:pPr/>
              <a:t>March 11, 2017</a:t>
            </a:fld>
            <a:endParaRPr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/>
                </a:solidFill>
              </a:rPr>
              <a:t>Private | Confidential | Internal Use Only </a:t>
            </a:r>
            <a:endParaRPr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617D78"/>
                </a:solidFill>
              </a:rPr>
              <a:pPr/>
              <a:t>‹#›</a:t>
            </a:fld>
            <a:endParaRPr>
              <a:solidFill>
                <a:srgbClr val="617D7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3559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mv="urn:schemas-microsoft-com:mac:vml"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wo Content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519236"/>
            <a:ext cx="10969943" cy="852364"/>
          </a:xfrm>
        </p:spPr>
        <p:txBody>
          <a:bodyPr/>
          <a:lstStyle/>
          <a:p>
            <a:r>
              <a:rPr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09600" y="1523999"/>
            <a:ext cx="5303520" cy="32004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/>
              <a:t>Click to add heading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41" y="1905000"/>
            <a:ext cx="5303520" cy="4191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</a:t>
            </a:r>
            <a:r>
              <a:rPr dirty="0" smtClean="0"/>
              <a:t>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275864" y="1523999"/>
            <a:ext cx="5303520" cy="32004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/>
              <a:t>Click to add heading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75864" y="1905000"/>
            <a:ext cx="5303520" cy="4191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</a:t>
            </a:r>
            <a:r>
              <a:rPr dirty="0" smtClean="0"/>
              <a:t>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AA38D-5CBD-4E44-A2EB-B3F38A5B8051}" type="datetime4">
              <a:rPr lang="en-US" smtClean="0">
                <a:solidFill>
                  <a:prstClr val="black"/>
                </a:solidFill>
              </a:rPr>
              <a:pPr/>
              <a:t>March 11, 2017</a:t>
            </a:fld>
            <a:endParaRPr>
              <a:solidFill>
                <a:prstClr val="black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/>
                </a:solidFill>
              </a:rPr>
              <a:t>Private | Confidential | Internal Use Only </a:t>
            </a:r>
            <a:endParaRPr>
              <a:solidFill>
                <a:prstClr val="black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617D78"/>
                </a:solidFill>
              </a:rPr>
              <a:pPr/>
              <a:t>‹#›</a:t>
            </a:fld>
            <a:endParaRPr>
              <a:solidFill>
                <a:srgbClr val="617D7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8659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mv="urn:schemas-microsoft-com:mac:vml"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6EC9F0-1E4D-48B3-B198-8A0EFEACEB88}" type="datetimeFigureOut">
              <a:rPr lang="en-US" smtClean="0"/>
              <a:t>3/11/2017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2D746-079F-4A1F-845B-478E4C6AE9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03683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, Subtitle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441" y="521208"/>
            <a:ext cx="10969943" cy="411480"/>
          </a:xfrm>
        </p:spPr>
        <p:txBody>
          <a:bodyPr/>
          <a:lstStyle>
            <a:lvl1pPr>
              <a:defRPr/>
            </a:lvl1pPr>
          </a:lstStyle>
          <a:p>
            <a:r>
              <a:rPr/>
              <a:t>Click to add one-line title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09440" y="934240"/>
            <a:ext cx="10969943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400" baseline="0"/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/>
              <a:t>Click to add one-line subtitle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09600" y="1524000"/>
            <a:ext cx="5303520" cy="32004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/>
              <a:t>Click to add heading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41" y="1906552"/>
            <a:ext cx="5303520" cy="4189448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</a:t>
            </a:r>
            <a:r>
              <a:rPr dirty="0" smtClean="0"/>
              <a:t>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275864" y="1524000"/>
            <a:ext cx="5303520" cy="32004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/>
              <a:t>Click to add heading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75864" y="1906552"/>
            <a:ext cx="5303520" cy="4189448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</a:t>
            </a:r>
            <a:r>
              <a:rPr dirty="0" smtClean="0"/>
              <a:t>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30E74-B79E-47A7-AA1C-BA3D00CC0B4A}" type="datetime4">
              <a:rPr lang="en-US" smtClean="0">
                <a:solidFill>
                  <a:prstClr val="black"/>
                </a:solidFill>
              </a:rPr>
              <a:pPr/>
              <a:t>March 11, 2017</a:t>
            </a:fld>
            <a:endParaRPr>
              <a:solidFill>
                <a:prstClr val="black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/>
                </a:solidFill>
              </a:rPr>
              <a:t>Private | Confidential | Internal Use Only </a:t>
            </a:r>
            <a:endParaRPr>
              <a:solidFill>
                <a:prstClr val="black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617D78"/>
                </a:solidFill>
              </a:rPr>
              <a:pPr/>
              <a:t>‹#›</a:t>
            </a:fld>
            <a:endParaRPr>
              <a:solidFill>
                <a:srgbClr val="617D7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3281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mv="urn:schemas-microsoft-com:mac:vml"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519236"/>
            <a:ext cx="10969943" cy="852364"/>
          </a:xfrm>
        </p:spPr>
        <p:txBody>
          <a:bodyPr/>
          <a:lstStyle/>
          <a:p>
            <a:r>
              <a:rPr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09441" y="1524000"/>
            <a:ext cx="3429000" cy="4572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</a:t>
            </a:r>
            <a:r>
              <a:rPr dirty="0" smtClean="0"/>
              <a:t>level</a:t>
            </a:r>
            <a:endParaRPr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4381500" y="1524000"/>
            <a:ext cx="3429000" cy="4572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</a:t>
            </a:r>
            <a:r>
              <a:rPr dirty="0" smtClean="0"/>
              <a:t>level</a:t>
            </a:r>
            <a:endParaRPr dirty="0"/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8150384" y="1524000"/>
            <a:ext cx="3429000" cy="4572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</a:t>
            </a:r>
            <a:r>
              <a:rPr dirty="0" smtClean="0"/>
              <a:t>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DD7F1-9FB6-4CB9-BA1F-25B205B879F3}" type="datetime4">
              <a:rPr lang="en-US" smtClean="0">
                <a:solidFill>
                  <a:prstClr val="black"/>
                </a:solidFill>
              </a:rPr>
              <a:pPr/>
              <a:t>March 11, 2017</a:t>
            </a:fld>
            <a:endParaRPr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/>
                </a:solidFill>
              </a:rPr>
              <a:t>Private | Confidential | Internal Use Only </a:t>
            </a:r>
            <a:endParaRPr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617D78"/>
                </a:solidFill>
              </a:rPr>
              <a:pPr/>
              <a:t>‹#›</a:t>
            </a:fld>
            <a:endParaRPr>
              <a:solidFill>
                <a:srgbClr val="617D7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3533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mv="urn:schemas-microsoft-com:mac:vml"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ntent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519236"/>
            <a:ext cx="10969943" cy="852364"/>
          </a:xfrm>
        </p:spPr>
        <p:txBody>
          <a:bodyPr/>
          <a:lstStyle/>
          <a:p>
            <a:r>
              <a:rPr/>
              <a:t>Click to edit Master title style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09600" y="1523999"/>
            <a:ext cx="3428841" cy="32004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/>
              <a:t>Click to add heading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09441" y="1905000"/>
            <a:ext cx="3429000" cy="4191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</a:t>
            </a:r>
            <a:r>
              <a:rPr dirty="0" smtClean="0"/>
              <a:t>level</a:t>
            </a:r>
            <a:endParaRPr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idx="17" hasCustomPrompt="1"/>
          </p:nvPr>
        </p:nvSpPr>
        <p:spPr>
          <a:xfrm>
            <a:off x="4381659" y="1523999"/>
            <a:ext cx="3428841" cy="32004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/>
              <a:t>Click to add heading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4381500" y="1905000"/>
            <a:ext cx="3429000" cy="4191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</a:t>
            </a:r>
            <a:r>
              <a:rPr dirty="0" smtClean="0"/>
              <a:t>level</a:t>
            </a:r>
            <a:endParaRPr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8" hasCustomPrompt="1"/>
          </p:nvPr>
        </p:nvSpPr>
        <p:spPr>
          <a:xfrm>
            <a:off x="8153559" y="1523999"/>
            <a:ext cx="3428841" cy="32004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/>
              <a:t>Click to add heading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8150384" y="1905000"/>
            <a:ext cx="3429000" cy="4191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</a:t>
            </a:r>
            <a:r>
              <a:rPr dirty="0" smtClean="0"/>
              <a:t>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D5831-B468-414C-94B5-F04EB43FC0AE}" type="datetime4">
              <a:rPr lang="en-US" smtClean="0">
                <a:solidFill>
                  <a:prstClr val="black"/>
                </a:solidFill>
              </a:rPr>
              <a:pPr/>
              <a:t>March 11, 2017</a:t>
            </a:fld>
            <a:endParaRPr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/>
                </a:solidFill>
              </a:rPr>
              <a:t>Private | Confidential | Internal Use Only </a:t>
            </a:r>
            <a:endParaRPr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617D78"/>
                </a:solidFill>
              </a:rPr>
              <a:pPr/>
              <a:t>‹#›</a:t>
            </a:fld>
            <a:endParaRPr>
              <a:solidFill>
                <a:srgbClr val="617D7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1154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mv="urn:schemas-microsoft-com:mac:vml"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ntent, Subtitle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441" y="521208"/>
            <a:ext cx="10969943" cy="411480"/>
          </a:xfrm>
        </p:spPr>
        <p:txBody>
          <a:bodyPr/>
          <a:lstStyle>
            <a:lvl1pPr>
              <a:defRPr/>
            </a:lvl1pPr>
          </a:lstStyle>
          <a:p>
            <a:r>
              <a:rPr/>
              <a:t>Click to add one-line title</a:t>
            </a:r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09440" y="934240"/>
            <a:ext cx="10969943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400" baseline="0"/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/>
              <a:t>Click to add one-line subtitle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09600" y="1523999"/>
            <a:ext cx="3428841" cy="32004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dirty="0"/>
              <a:t>Click to add heading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09441" y="1905000"/>
            <a:ext cx="3429000" cy="4191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</a:t>
            </a:r>
            <a:r>
              <a:rPr dirty="0" smtClean="0"/>
              <a:t>level</a:t>
            </a:r>
            <a:endParaRPr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idx="17" hasCustomPrompt="1"/>
          </p:nvPr>
        </p:nvSpPr>
        <p:spPr>
          <a:xfrm>
            <a:off x="4381659" y="1523999"/>
            <a:ext cx="3428841" cy="32004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/>
              <a:t>Click to add heading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4381500" y="1905000"/>
            <a:ext cx="3429000" cy="4191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</a:t>
            </a:r>
            <a:r>
              <a:rPr dirty="0" smtClean="0"/>
              <a:t>level</a:t>
            </a:r>
            <a:endParaRPr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8" hasCustomPrompt="1"/>
          </p:nvPr>
        </p:nvSpPr>
        <p:spPr>
          <a:xfrm>
            <a:off x="8153559" y="1523999"/>
            <a:ext cx="3428841" cy="32004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/>
              <a:t>Click to add heading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8150384" y="1905000"/>
            <a:ext cx="3429000" cy="4191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</a:t>
            </a:r>
            <a:r>
              <a:rPr dirty="0" smtClean="0"/>
              <a:t>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A18C6-3F10-4266-96C9-5D014F3025B2}" type="datetime4">
              <a:rPr lang="en-US" smtClean="0">
                <a:solidFill>
                  <a:prstClr val="black"/>
                </a:solidFill>
              </a:rPr>
              <a:pPr/>
              <a:t>March 11, 2017</a:t>
            </a:fld>
            <a:endParaRPr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/>
                </a:solidFill>
              </a:rPr>
              <a:t>Private | Confidential | Internal Use Only </a:t>
            </a:r>
            <a:endParaRPr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617D78"/>
                </a:solidFill>
              </a:rPr>
              <a:pPr/>
              <a:t>‹#›</a:t>
            </a:fld>
            <a:endParaRPr>
              <a:solidFill>
                <a:srgbClr val="617D7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3338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mv="urn:schemas-microsoft-com:mac:vml"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7848600" cy="45720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</a:t>
            </a:r>
            <a:r>
              <a:rPr dirty="0" smtClean="0"/>
              <a:t>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ltGray">
          <a:xfrm>
            <a:off x="8610600" y="1524000"/>
            <a:ext cx="2968784" cy="4572000"/>
          </a:xfrm>
          <a:solidFill>
            <a:schemeClr val="accent6"/>
          </a:solidFill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9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B1722-4B46-4353-B583-721651D61489}" type="datetime4">
              <a:rPr lang="en-US" smtClean="0">
                <a:solidFill>
                  <a:prstClr val="black"/>
                </a:solidFill>
              </a:rPr>
              <a:pPr/>
              <a:t>March 11, 2017</a:t>
            </a:fld>
            <a:endParaRPr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/>
                </a:solidFill>
              </a:rPr>
              <a:t>Private | Confidential | Internal Use Only </a:t>
            </a:r>
            <a:endParaRPr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617D78"/>
                </a:solidFill>
              </a:rPr>
              <a:pPr/>
              <a:t>‹#›</a:t>
            </a:fld>
            <a:endParaRPr>
              <a:solidFill>
                <a:srgbClr val="617D7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6983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mv="urn:schemas-microsoft-com:mac:vml"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 bwMode="ltGray">
          <a:xfrm>
            <a:off x="609440" y="1524000"/>
            <a:ext cx="6705760" cy="4572000"/>
          </a:xfrm>
        </p:spPr>
        <p:txBody>
          <a:bodyPr lIns="0" tIns="457200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/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467600" y="1524000"/>
            <a:ext cx="4111784" cy="4572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</a:t>
            </a:r>
            <a:r>
              <a:rPr dirty="0" smtClean="0"/>
              <a:t>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B1958-F972-48E2-B30C-3D9C71EE7ED1}" type="datetime4">
              <a:rPr lang="en-US" smtClean="0">
                <a:solidFill>
                  <a:prstClr val="black"/>
                </a:solidFill>
              </a:rPr>
              <a:pPr/>
              <a:t>March 11, 2017</a:t>
            </a:fld>
            <a:endParaRPr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/>
                </a:solidFill>
              </a:rPr>
              <a:t>Private | Confidential | Internal Use Only </a:t>
            </a:r>
            <a:endParaRPr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617D78"/>
                </a:solidFill>
              </a:rPr>
              <a:pPr/>
              <a:t>‹#›</a:t>
            </a:fld>
            <a:endParaRPr>
              <a:solidFill>
                <a:srgbClr val="617D7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637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mv="urn:schemas-microsoft-com:mac:vml"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 bwMode="ltGray">
          <a:xfrm>
            <a:off x="609440" y="1524000"/>
            <a:ext cx="6705760" cy="4572000"/>
          </a:xfrm>
        </p:spPr>
        <p:txBody>
          <a:bodyPr lIns="0" tIns="457200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ltGray">
          <a:xfrm>
            <a:off x="7467601" y="1524000"/>
            <a:ext cx="4111784" cy="4572000"/>
          </a:xfrm>
          <a:solidFill>
            <a:schemeClr val="accent1"/>
          </a:solidFill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9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CF142-9C82-4C83-9B6A-8077B879C1B8}" type="datetime4">
              <a:rPr lang="en-US" smtClean="0">
                <a:solidFill>
                  <a:prstClr val="black"/>
                </a:solidFill>
              </a:rPr>
              <a:pPr/>
              <a:t>March 11, 2017</a:t>
            </a:fld>
            <a:endParaRPr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/>
                </a:solidFill>
              </a:rPr>
              <a:t>Private | Confidential | Internal Use Only </a:t>
            </a:r>
            <a:endParaRPr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617D78"/>
                </a:solidFill>
              </a:rPr>
              <a:pPr/>
              <a:t>‹#›</a:t>
            </a:fld>
            <a:endParaRPr>
              <a:solidFill>
                <a:srgbClr val="617D7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1276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mv="urn:schemas-microsoft-com:mac:vml"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Righ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519236"/>
            <a:ext cx="5257800" cy="852364"/>
          </a:xfrm>
        </p:spPr>
        <p:txBody>
          <a:bodyPr anchor="t"/>
          <a:lstStyle>
            <a:lvl1pPr>
              <a:defRPr sz="2800"/>
            </a:lvl1pPr>
          </a:lstStyle>
          <a:p>
            <a:r>
              <a:rPr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441" y="2819400"/>
            <a:ext cx="3657600" cy="198120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9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 bwMode="ltGray">
          <a:xfrm>
            <a:off x="6095999" y="519236"/>
            <a:ext cx="5486399" cy="5576764"/>
          </a:xfrm>
        </p:spPr>
        <p:txBody>
          <a:bodyPr lIns="0" tIns="457200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59EE5-F25B-4563-AE58-6B042DD986DA}" type="datetime4">
              <a:rPr lang="en-US" smtClean="0">
                <a:solidFill>
                  <a:prstClr val="black"/>
                </a:solidFill>
              </a:rPr>
              <a:pPr/>
              <a:t>March 11, 2017</a:t>
            </a:fld>
            <a:endParaRPr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/>
                </a:solidFill>
              </a:rPr>
              <a:t>Private | Confidential | Internal Use Only </a:t>
            </a:r>
            <a:endParaRPr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617D78"/>
                </a:solidFill>
              </a:rPr>
              <a:pPr/>
              <a:t>‹#›</a:t>
            </a:fld>
            <a:endParaRPr>
              <a:solidFill>
                <a:srgbClr val="617D7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1553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mv="urn:schemas-microsoft-com:mac:vml"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Picture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609441" y="519236"/>
            <a:ext cx="10969943" cy="852364"/>
          </a:xfrm>
        </p:spPr>
        <p:txBody>
          <a:bodyPr/>
          <a:lstStyle/>
          <a:p>
            <a:r>
              <a:rPr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 bwMode="ltGray">
          <a:xfrm>
            <a:off x="608013" y="1524000"/>
            <a:ext cx="5312664" cy="3352800"/>
          </a:xfrm>
        </p:spPr>
        <p:txBody>
          <a:bodyPr lIns="0" tIns="457200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ltGray">
          <a:xfrm>
            <a:off x="609440" y="4953000"/>
            <a:ext cx="5312664" cy="1143000"/>
          </a:xfrm>
          <a:solidFill>
            <a:schemeClr val="accent5"/>
          </a:solidFill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9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/>
              <a:t>Click to edit Master text styles</a:t>
            </a:r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 bwMode="ltGray">
          <a:xfrm>
            <a:off x="6266720" y="1524000"/>
            <a:ext cx="5312664" cy="3352800"/>
          </a:xfrm>
        </p:spPr>
        <p:txBody>
          <a:bodyPr lIns="0" tIns="457200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/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14"/>
          </p:nvPr>
        </p:nvSpPr>
        <p:spPr bwMode="ltGray">
          <a:xfrm>
            <a:off x="6266720" y="4953000"/>
            <a:ext cx="5312664" cy="1143000"/>
          </a:xfrm>
          <a:solidFill>
            <a:schemeClr val="accent5"/>
          </a:solidFill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9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AB0D1-A256-4DFA-8583-35D5EE4CD0DF}" type="datetime4">
              <a:rPr lang="en-US" smtClean="0">
                <a:solidFill>
                  <a:prstClr val="black"/>
                </a:solidFill>
              </a:rPr>
              <a:pPr/>
              <a:t>March 11, 2017</a:t>
            </a:fld>
            <a:endParaRPr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/>
                </a:solidFill>
              </a:rPr>
              <a:t>Private | Confidential | Internal Use Only </a:t>
            </a:r>
            <a:endParaRPr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617D78"/>
                </a:solidFill>
              </a:rPr>
              <a:pPr/>
              <a:t>‹#›</a:t>
            </a:fld>
            <a:endParaRPr>
              <a:solidFill>
                <a:srgbClr val="617D7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3057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mv="urn:schemas-microsoft-com:mac:vml"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Picture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 bwMode="ltGray">
          <a:xfrm>
            <a:off x="608013" y="1524000"/>
            <a:ext cx="3429000" cy="2667000"/>
          </a:xfrm>
        </p:spPr>
        <p:txBody>
          <a:bodyPr lIns="0" tIns="457200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ltGray">
          <a:xfrm>
            <a:off x="609440" y="4267200"/>
            <a:ext cx="3429000" cy="1828800"/>
          </a:xfrm>
          <a:solidFill>
            <a:schemeClr val="accent1"/>
          </a:solidFill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9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/>
              <a:t>Click to edit Master text styles</a:t>
            </a:r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 bwMode="ltGray">
          <a:xfrm>
            <a:off x="4381500" y="1524000"/>
            <a:ext cx="3429000" cy="2667000"/>
          </a:xfrm>
        </p:spPr>
        <p:txBody>
          <a:bodyPr lIns="0" tIns="457200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/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14"/>
          </p:nvPr>
        </p:nvSpPr>
        <p:spPr bwMode="ltGray">
          <a:xfrm>
            <a:off x="4381500" y="4267200"/>
            <a:ext cx="3429000" cy="1828800"/>
          </a:xfrm>
          <a:solidFill>
            <a:schemeClr val="accent1"/>
          </a:solidFill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9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/>
              <a:t>Click to edit Master text styles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idx="15"/>
          </p:nvPr>
        </p:nvSpPr>
        <p:spPr bwMode="ltGray">
          <a:xfrm>
            <a:off x="8150384" y="1524000"/>
            <a:ext cx="3429000" cy="2667000"/>
          </a:xfrm>
        </p:spPr>
        <p:txBody>
          <a:bodyPr lIns="0" tIns="457200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6"/>
          </p:nvPr>
        </p:nvSpPr>
        <p:spPr bwMode="ltGray">
          <a:xfrm>
            <a:off x="8150384" y="4267200"/>
            <a:ext cx="3429000" cy="1828800"/>
          </a:xfrm>
          <a:solidFill>
            <a:schemeClr val="accent1"/>
          </a:solidFill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9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BCA58-86AD-4F40-BF66-913A1183EE47}" type="datetime4">
              <a:rPr lang="en-US" smtClean="0">
                <a:solidFill>
                  <a:prstClr val="black"/>
                </a:solidFill>
              </a:rPr>
              <a:pPr/>
              <a:t>March 11, 2017</a:t>
            </a:fld>
            <a:endParaRPr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/>
                </a:solidFill>
              </a:rPr>
              <a:t>Private | Confidential | Internal Use Only </a:t>
            </a:r>
            <a:endParaRPr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617D78"/>
                </a:solidFill>
              </a:rPr>
              <a:pPr/>
              <a:t>‹#›</a:t>
            </a:fld>
            <a:endParaRPr>
              <a:solidFill>
                <a:srgbClr val="617D7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1998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mv="urn:schemas-microsoft-com:mac:vml"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6EC9F0-1E4D-48B3-B198-8A0EFEACEB88}" type="datetimeFigureOut">
              <a:rPr lang="en-US" smtClean="0"/>
              <a:t>3/11/2017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2D746-079F-4A1F-845B-478E4C6AE9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68865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2667000"/>
            <a:ext cx="9141619" cy="2286000"/>
          </a:xfrm>
        </p:spPr>
        <p:txBody>
          <a:bodyPr anchor="b">
            <a:noAutofit/>
          </a:bodyPr>
          <a:lstStyle>
            <a:lvl1pPr>
              <a:lnSpc>
                <a:spcPct val="80000"/>
              </a:lnSpc>
              <a:defRPr sz="8000"/>
            </a:lvl1pPr>
          </a:lstStyle>
          <a:p>
            <a:r>
              <a:rPr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8013" y="5015893"/>
            <a:ext cx="9141619" cy="1080107"/>
          </a:xfrm>
        </p:spPr>
        <p:txBody>
          <a:bodyPr wrap="square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3200"/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/>
              <a:t>Click to edit Master text styles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606423" y="456997"/>
            <a:ext cx="3027151" cy="1219403"/>
            <a:chOff x="3578225" y="1146175"/>
            <a:chExt cx="5038725" cy="2111375"/>
          </a:xfrm>
        </p:grpSpPr>
        <p:sp>
          <p:nvSpPr>
            <p:cNvPr id="7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8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sp>
        <p:nvSpPr>
          <p:cNvPr id="9" name="Date Placeholder 8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FB395617-A7D9-4AE8-82B6-3D0A191CDCBE}" type="datetime4">
              <a:rPr lang="en-US" smtClean="0">
                <a:solidFill>
                  <a:prstClr val="black"/>
                </a:solidFill>
              </a:rPr>
              <a:pPr/>
              <a:t>March 11, 2017</a:t>
            </a:fld>
            <a:endParaRPr>
              <a:solidFill>
                <a:prstClr val="black"/>
              </a:solidFill>
            </a:endParaRPr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smtClean="0">
                <a:solidFill>
                  <a:prstClr val="black"/>
                </a:solidFill>
              </a:rPr>
              <a:t>Private | Confidential | Internal Use Only </a:t>
            </a:r>
            <a:endParaRPr>
              <a:solidFill>
                <a:prstClr val="black"/>
              </a:solidFill>
            </a:endParaRP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617D78"/>
                </a:solidFill>
              </a:rPr>
              <a:pPr/>
              <a:t>‹#›</a:t>
            </a:fld>
            <a:endParaRPr>
              <a:solidFill>
                <a:srgbClr val="617D7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9316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mv="urn:schemas-microsoft-com:mac:vml"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10393" y="2209800"/>
            <a:ext cx="8229600" cy="1905000"/>
          </a:xfrm>
        </p:spPr>
        <p:txBody>
          <a:bodyPr anchor="b"/>
          <a:lstStyle>
            <a:lvl1pPr>
              <a:lnSpc>
                <a:spcPct val="80000"/>
              </a:lnSpc>
              <a:defRPr sz="6600"/>
            </a:lvl1pPr>
          </a:lstStyle>
          <a:p>
            <a:r>
              <a:rPr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8013" y="4267200"/>
            <a:ext cx="8229600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3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/>
              <a:t>Click to edit Master subtitle style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606423" y="456997"/>
            <a:ext cx="3027151" cy="1219403"/>
            <a:chOff x="3578225" y="1146175"/>
            <a:chExt cx="5038725" cy="2111375"/>
          </a:xfrm>
        </p:grpSpPr>
        <p:sp>
          <p:nvSpPr>
            <p:cNvPr id="8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9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56706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mv="urn:schemas-microsoft-com:mac:vml"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C6BA28-E443-46F5-AE73-D543F89EF748}" type="datetime4">
              <a:rPr lang="en-US" smtClean="0">
                <a:solidFill>
                  <a:prstClr val="black"/>
                </a:solidFill>
              </a:rPr>
              <a:pPr/>
              <a:t>March 11, 2017</a:t>
            </a:fld>
            <a:endParaRPr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/>
                </a:solidFill>
              </a:rPr>
              <a:t>Private | Confidential | Internal Use Only </a:t>
            </a:r>
            <a:endParaRPr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617D78"/>
                </a:solidFill>
              </a:rPr>
              <a:pPr/>
              <a:t>‹#›</a:t>
            </a:fld>
            <a:endParaRPr>
              <a:solidFill>
                <a:srgbClr val="617D7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5228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mv="urn:schemas-microsoft-com:mac:vml"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363200" y="519236"/>
            <a:ext cx="1219198" cy="5576764"/>
          </a:xfrm>
        </p:spPr>
        <p:txBody>
          <a:bodyPr vert="eaVert"/>
          <a:lstStyle>
            <a:lvl1pPr>
              <a:defRPr/>
            </a:lvl1pPr>
          </a:lstStyle>
          <a:p>
            <a:r>
              <a:rPr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519235"/>
            <a:ext cx="9677400" cy="5576765"/>
          </a:xfrm>
        </p:spPr>
        <p:txBody>
          <a:bodyPr vert="eaVert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2EE1A-1BE0-474E-808D-00D5A7797660}" type="datetime4">
              <a:rPr lang="en-US" smtClean="0">
                <a:solidFill>
                  <a:prstClr val="black"/>
                </a:solidFill>
              </a:rPr>
              <a:pPr/>
              <a:t>March 11, 2017</a:t>
            </a:fld>
            <a:endParaRPr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/>
                </a:solidFill>
              </a:rPr>
              <a:t>Private | Confidential | Internal Use Only </a:t>
            </a:r>
            <a:endParaRPr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617D78"/>
                </a:solidFill>
              </a:rPr>
              <a:pPr/>
              <a:t>‹#›</a:t>
            </a:fld>
            <a:endParaRPr>
              <a:solidFill>
                <a:srgbClr val="617D7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3050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mv="urn:schemas-microsoft-com:mac:vml"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6EC9F0-1E4D-48B3-B198-8A0EFEACEB88}" type="datetimeFigureOut">
              <a:rPr lang="en-US" smtClean="0"/>
              <a:t>3/11/2017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2D746-079F-4A1F-845B-478E4C6AE9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7012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6EC9F0-1E4D-48B3-B198-8A0EFEACEB88}" type="datetimeFigureOut">
              <a:rPr lang="en-US" smtClean="0"/>
              <a:t>3/11/2017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2D746-079F-4A1F-845B-478E4C6AE9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583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6EC9F0-1E4D-48B3-B198-8A0EFEACEB88}" type="datetimeFigureOut">
              <a:rPr lang="en-US" smtClean="0"/>
              <a:t>3/11/2017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2D746-079F-4A1F-845B-478E4C6AE9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4305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6EC9F0-1E4D-48B3-B198-8A0EFEACEB88}" type="datetimeFigureOut">
              <a:rPr lang="en-US" smtClean="0"/>
              <a:t>3/11/2017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2D746-079F-4A1F-845B-478E4C6AE9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2581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6EC9F0-1E4D-48B3-B198-8A0EFEACEB88}" type="datetimeFigureOut">
              <a:rPr lang="en-US" smtClean="0"/>
              <a:t>3/11/2017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2D746-079F-4A1F-845B-478E4C6AE9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0177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33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29" Type="http://schemas.openxmlformats.org/officeDocument/2006/relationships/slideLayout" Target="../slideLayouts/slideLayout40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32" Type="http://schemas.openxmlformats.org/officeDocument/2006/relationships/slideLayout" Target="../slideLayouts/slideLayout43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4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6EC9F0-1E4D-48B3-B198-8A0EFEACEB88}" type="datetimeFigureOut">
              <a:rPr lang="en-US" smtClean="0"/>
              <a:t>3/11/2017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52D746-079F-4A1F-845B-478E4C6AE9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5792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441" y="519236"/>
            <a:ext cx="10969943" cy="8523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24000"/>
            <a:ext cx="10969784" cy="457199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</a:t>
            </a:r>
            <a:r>
              <a:rPr dirty="0" smtClean="0"/>
              <a:t>level</a:t>
            </a:r>
            <a:endParaRPr dirty="0"/>
          </a:p>
        </p:txBody>
      </p:sp>
      <p:sp>
        <p:nvSpPr>
          <p:cNvPr id="7" name="Rectangle 6"/>
          <p:cNvSpPr/>
          <p:nvPr/>
        </p:nvSpPr>
        <p:spPr>
          <a:xfrm>
            <a:off x="608012" y="437706"/>
            <a:ext cx="10972800" cy="18288"/>
          </a:xfrm>
          <a:prstGeom prst="rect">
            <a:avLst/>
          </a:prstGeom>
          <a:solidFill>
            <a:srgbClr val="00B388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>
              <a:solidFill>
                <a:prstClr val="white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598212" y="6426104"/>
            <a:ext cx="995578" cy="210312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ctr">
              <a:defRPr sz="700">
                <a:solidFill>
                  <a:schemeClr val="tx1"/>
                </a:solidFill>
              </a:defRPr>
            </a:lvl1pPr>
          </a:lstStyle>
          <a:p>
            <a:fld id="{65FD8143-BFA3-46F8-9B90-B0E5CFAF7F7C}" type="datetime4">
              <a:rPr lang="en-US" smtClean="0">
                <a:solidFill>
                  <a:prstClr val="black"/>
                </a:solidFill>
              </a:rPr>
              <a:pPr/>
              <a:t>March 11, 2017</a:t>
            </a:fld>
            <a:endParaRPr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934200" y="6426104"/>
            <a:ext cx="4025198" cy="210312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r"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 smtClean="0">
                <a:solidFill>
                  <a:prstClr val="black"/>
                </a:solidFill>
              </a:rPr>
              <a:t>Private | Confidential | Internal Use Only </a:t>
            </a:r>
            <a:endParaRPr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1049000" y="6430868"/>
            <a:ext cx="533399" cy="232147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r">
              <a:defRPr sz="1600">
                <a:solidFill>
                  <a:schemeClr val="accent5"/>
                </a:solidFill>
              </a:defRPr>
            </a:lvl1pPr>
          </a:lstStyle>
          <a:p>
            <a:fld id="{B016F8AB-BCEA-4347-8BA6-BE776009BC89}" type="slidenum">
              <a:rPr>
                <a:solidFill>
                  <a:srgbClr val="617D78"/>
                </a:solidFill>
              </a:rPr>
              <a:pPr/>
              <a:t>‹#›</a:t>
            </a:fld>
            <a:endParaRPr dirty="0">
              <a:solidFill>
                <a:srgbClr val="617D78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610272" y="6248401"/>
            <a:ext cx="969471" cy="390524"/>
            <a:chOff x="3578225" y="1146175"/>
            <a:chExt cx="5038725" cy="2111375"/>
          </a:xfrm>
        </p:grpSpPr>
        <p:sp>
          <p:nvSpPr>
            <p:cNvPr id="9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0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22666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mv="urn:schemas-microsoft-com:mac:vml"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" indent="-13716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731520" indent="-13716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868680" indent="-13716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051560" indent="-13716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188720" indent="-13716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1371600" indent="-13716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1554480" indent="-13716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384">
          <p15:clr>
            <a:srgbClr val="F26B43"/>
          </p15:clr>
        </p15:guide>
        <p15:guide id="4" pos="7296">
          <p15:clr>
            <a:srgbClr val="F26B43"/>
          </p15:clr>
        </p15:guide>
        <p15:guide id="5" orient="horz" pos="960">
          <p15:clr>
            <a:srgbClr val="F26B43"/>
          </p15:clr>
        </p15:guide>
        <p15:guide id="6" orient="horz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jpe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gif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jpeg"/><Relationship Id="rId1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19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760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981082" y="519236"/>
            <a:ext cx="8227457" cy="471364"/>
          </a:xfrm>
        </p:spPr>
        <p:txBody>
          <a:bodyPr/>
          <a:lstStyle/>
          <a:p>
            <a:r>
              <a:rPr lang="en-US" dirty="0" smtClean="0"/>
              <a:t>Redfish Resource Map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810753" y="6430869"/>
            <a:ext cx="400049" cy="232147"/>
          </a:xfrm>
        </p:spPr>
        <p:txBody>
          <a:bodyPr/>
          <a:lstStyle/>
          <a:p>
            <a:fld id="{B016F8AB-BCEA-4347-8BA6-BE776009BC89}" type="slidenum">
              <a:rPr lang="en-US" smtClean="0"/>
              <a:t>10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905000" y="1296636"/>
            <a:ext cx="1356360" cy="3124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/redfish/v1</a:t>
            </a:r>
          </a:p>
        </p:txBody>
      </p:sp>
      <p:sp>
        <p:nvSpPr>
          <p:cNvPr id="7" name="Rectangle 6"/>
          <p:cNvSpPr/>
          <p:nvPr/>
        </p:nvSpPr>
        <p:spPr>
          <a:xfrm>
            <a:off x="1905000" y="1597626"/>
            <a:ext cx="1356360" cy="5334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Root resource </a:t>
            </a:r>
            <a:br>
              <a:rPr lang="en-US" sz="1350" dirty="0"/>
            </a:br>
            <a:r>
              <a:rPr lang="en-US" sz="900" dirty="0"/>
              <a:t>Links to all content</a:t>
            </a:r>
          </a:p>
        </p:txBody>
      </p:sp>
      <p:sp>
        <p:nvSpPr>
          <p:cNvPr id="9" name="Rectangle 8"/>
          <p:cNvSpPr/>
          <p:nvPr/>
        </p:nvSpPr>
        <p:spPr>
          <a:xfrm>
            <a:off x="2225040" y="3628356"/>
            <a:ext cx="2339340" cy="63246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Collection of chassis</a:t>
            </a:r>
          </a:p>
          <a:p>
            <a:pPr algn="ctr"/>
            <a:endParaRPr lang="en-US" sz="1350" dirty="0"/>
          </a:p>
        </p:txBody>
      </p:sp>
      <p:sp>
        <p:nvSpPr>
          <p:cNvPr id="10" name="Rectangle 9"/>
          <p:cNvSpPr/>
          <p:nvPr/>
        </p:nvSpPr>
        <p:spPr>
          <a:xfrm>
            <a:off x="4175760" y="1906236"/>
            <a:ext cx="2560320" cy="51816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Collection of systems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528560" y="2073876"/>
            <a:ext cx="2354580" cy="6934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Server information</a:t>
            </a:r>
          </a:p>
          <a:p>
            <a:pPr algn="ctr"/>
            <a:r>
              <a:rPr lang="en-US" sz="900" dirty="0"/>
              <a:t>Model no, serial no, Boot order, NIC MAC, status </a:t>
            </a:r>
            <a:r>
              <a:rPr lang="en-US" sz="900" dirty="0" err="1"/>
              <a:t>etc</a:t>
            </a:r>
            <a:endParaRPr lang="en-US" sz="900" dirty="0"/>
          </a:p>
        </p:txBody>
      </p:sp>
      <p:sp>
        <p:nvSpPr>
          <p:cNvPr id="12" name="Rectangle 11"/>
          <p:cNvSpPr/>
          <p:nvPr/>
        </p:nvSpPr>
        <p:spPr>
          <a:xfrm>
            <a:off x="5684520" y="4207474"/>
            <a:ext cx="2346960" cy="61341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350" dirty="0"/>
              <a:t>Chassis</a:t>
            </a:r>
            <a:br>
              <a:rPr lang="en-US" sz="1350" dirty="0"/>
            </a:br>
            <a:r>
              <a:rPr lang="en-US" sz="900" dirty="0" err="1"/>
              <a:t>Chassis</a:t>
            </a:r>
            <a:r>
              <a:rPr lang="en-US" sz="900" dirty="0"/>
              <a:t>  global physical asset info</a:t>
            </a:r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7940040" y="2424397"/>
            <a:ext cx="7620" cy="190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4175760" y="1502376"/>
            <a:ext cx="2560320" cy="40386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/>
              <a:t>/redfish/v1/Systems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225040" y="3178775"/>
            <a:ext cx="2339340" cy="44958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/>
              <a:t>/redfish/v1/Chassis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684520" y="3773137"/>
            <a:ext cx="2346960" cy="43433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/>
              <a:t>/redfish/v1/Chassis/&lt;id&gt;</a:t>
            </a:r>
          </a:p>
        </p:txBody>
      </p:sp>
      <p:sp>
        <p:nvSpPr>
          <p:cNvPr id="17" name="Rectangle 16"/>
          <p:cNvSpPr/>
          <p:nvPr/>
        </p:nvSpPr>
        <p:spPr>
          <a:xfrm>
            <a:off x="7528560" y="1662396"/>
            <a:ext cx="2354580" cy="40386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/>
              <a:t>/redfish/v1/Systems/&lt;id&gt;</a:t>
            </a:r>
          </a:p>
        </p:txBody>
      </p:sp>
      <p:sp>
        <p:nvSpPr>
          <p:cNvPr id="18" name="Rectangle 17"/>
          <p:cNvSpPr/>
          <p:nvPr/>
        </p:nvSpPr>
        <p:spPr>
          <a:xfrm>
            <a:off x="6736080" y="5312376"/>
            <a:ext cx="914400" cy="28194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Power</a:t>
            </a:r>
          </a:p>
        </p:txBody>
      </p:sp>
      <p:sp>
        <p:nvSpPr>
          <p:cNvPr id="19" name="Rectangle 18"/>
          <p:cNvSpPr/>
          <p:nvPr/>
        </p:nvSpPr>
        <p:spPr>
          <a:xfrm>
            <a:off x="8366760" y="5281896"/>
            <a:ext cx="922020" cy="3124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Thermal</a:t>
            </a:r>
          </a:p>
        </p:txBody>
      </p:sp>
      <p:sp>
        <p:nvSpPr>
          <p:cNvPr id="20" name="Rectangle 19"/>
          <p:cNvSpPr/>
          <p:nvPr/>
        </p:nvSpPr>
        <p:spPr>
          <a:xfrm>
            <a:off x="8206740" y="2988276"/>
            <a:ext cx="845820" cy="2743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Processors </a:t>
            </a:r>
          </a:p>
        </p:txBody>
      </p:sp>
      <p:sp>
        <p:nvSpPr>
          <p:cNvPr id="21" name="Rectangle 20"/>
          <p:cNvSpPr/>
          <p:nvPr/>
        </p:nvSpPr>
        <p:spPr>
          <a:xfrm>
            <a:off x="8862060" y="3475956"/>
            <a:ext cx="922020" cy="2971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Disks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2842260" y="2012917"/>
            <a:ext cx="419100" cy="11658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7" idx="3"/>
          </p:cNvCxnSpPr>
          <p:nvPr/>
        </p:nvCxnSpPr>
        <p:spPr>
          <a:xfrm>
            <a:off x="3261360" y="1864326"/>
            <a:ext cx="914400" cy="1828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6736080" y="2073876"/>
            <a:ext cx="792480" cy="2362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4564380" y="3773136"/>
            <a:ext cx="1120140" cy="6019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7315200" y="4847556"/>
            <a:ext cx="0" cy="533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7856220" y="4820886"/>
            <a:ext cx="773430" cy="4610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>
            <a:off x="8534400" y="2774917"/>
            <a:ext cx="7620" cy="2133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9204960" y="2774916"/>
            <a:ext cx="0" cy="7086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Elbow Connector 29"/>
          <p:cNvCxnSpPr/>
          <p:nvPr/>
        </p:nvCxnSpPr>
        <p:spPr>
          <a:xfrm rot="16200000" flipH="1">
            <a:off x="9250681" y="3190205"/>
            <a:ext cx="1188721" cy="3810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9784080" y="3975066"/>
            <a:ext cx="800100" cy="2971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NICs</a:t>
            </a:r>
          </a:p>
        </p:txBody>
      </p:sp>
    </p:spTree>
    <p:extLst>
      <p:ext uri="{BB962C8B-B14F-4D97-AF65-F5344CB8AC3E}">
        <p14:creationId xmlns:p14="http://schemas.microsoft.com/office/powerpoint/2010/main" val="2431295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Power API Reference Implementation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4" name="Rounded Rectangle 3"/>
          <p:cNvSpPr/>
          <p:nvPr/>
        </p:nvSpPr>
        <p:spPr bwMode="ltGray">
          <a:xfrm>
            <a:off x="2095500" y="1071562"/>
            <a:ext cx="7496175" cy="781050"/>
          </a:xfrm>
          <a:prstGeom prst="roundRect">
            <a:avLst/>
          </a:prstGeom>
          <a:solidFill>
            <a:srgbClr val="0070C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</a:rPr>
              <a:t>Power API</a:t>
            </a:r>
          </a:p>
          <a:p>
            <a:pPr algn="ctr"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</a:rPr>
              <a:t>Core Features</a:t>
            </a:r>
          </a:p>
        </p:txBody>
      </p:sp>
      <p:sp>
        <p:nvSpPr>
          <p:cNvPr id="6" name="Rounded Rectangle 5"/>
          <p:cNvSpPr/>
          <p:nvPr/>
        </p:nvSpPr>
        <p:spPr bwMode="ltGray">
          <a:xfrm>
            <a:off x="4486273" y="1976436"/>
            <a:ext cx="2486025" cy="714375"/>
          </a:xfrm>
          <a:prstGeom prst="roundRect">
            <a:avLst/>
          </a:prstGeom>
          <a:solidFill>
            <a:srgbClr val="CBD92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dirty="0" smtClean="0">
                <a:solidFill>
                  <a:schemeClr val="tx1"/>
                </a:solidFill>
              </a:rPr>
              <a:t>Device Plugins</a:t>
            </a:r>
          </a:p>
        </p:txBody>
      </p:sp>
      <p:sp>
        <p:nvSpPr>
          <p:cNvPr id="7" name="Rounded Rectangle 6"/>
          <p:cNvSpPr/>
          <p:nvPr/>
        </p:nvSpPr>
        <p:spPr bwMode="ltGray">
          <a:xfrm>
            <a:off x="7077075" y="1976435"/>
            <a:ext cx="2514600" cy="714375"/>
          </a:xfrm>
          <a:prstGeom prst="roundRect">
            <a:avLst/>
          </a:prstGeom>
          <a:solidFill>
            <a:srgbClr val="CBD92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dirty="0" smtClean="0">
                <a:solidFill>
                  <a:schemeClr val="tx1"/>
                </a:solidFill>
              </a:rPr>
              <a:t>Daemon</a:t>
            </a:r>
          </a:p>
          <a:p>
            <a:pPr algn="ctr">
              <a:lnSpc>
                <a:spcPct val="90000"/>
              </a:lnSpc>
            </a:pPr>
            <a:r>
              <a:rPr lang="en-US" dirty="0" smtClean="0">
                <a:solidFill>
                  <a:schemeClr val="tx1"/>
                </a:solidFill>
              </a:rPr>
              <a:t>XML RPC</a:t>
            </a:r>
          </a:p>
        </p:txBody>
      </p:sp>
      <p:sp>
        <p:nvSpPr>
          <p:cNvPr id="9" name="Rectangle 8"/>
          <p:cNvSpPr/>
          <p:nvPr/>
        </p:nvSpPr>
        <p:spPr bwMode="ltGray">
          <a:xfrm>
            <a:off x="5057772" y="5133972"/>
            <a:ext cx="1343025" cy="428629"/>
          </a:xfrm>
          <a:prstGeom prst="rect">
            <a:avLst/>
          </a:prstGeom>
          <a:solidFill>
            <a:srgbClr val="CBD92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b="1" dirty="0">
                <a:solidFill>
                  <a:schemeClr val="tx1"/>
                </a:solidFill>
              </a:rPr>
              <a:t>Redfish</a:t>
            </a:r>
          </a:p>
        </p:txBody>
      </p:sp>
      <p:sp>
        <p:nvSpPr>
          <p:cNvPr id="11" name="Rectangle 10"/>
          <p:cNvSpPr/>
          <p:nvPr/>
        </p:nvSpPr>
        <p:spPr bwMode="ltGray">
          <a:xfrm>
            <a:off x="3238499" y="5133975"/>
            <a:ext cx="1343025" cy="428626"/>
          </a:xfrm>
          <a:prstGeom prst="rect">
            <a:avLst/>
          </a:prstGeom>
          <a:solidFill>
            <a:srgbClr val="CBD92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dirty="0" err="1" smtClean="0">
                <a:solidFill>
                  <a:schemeClr val="tx1"/>
                </a:solidFill>
              </a:rPr>
              <a:t>Powerinsight</a:t>
            </a:r>
            <a:endParaRPr 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 bwMode="ltGray">
          <a:xfrm>
            <a:off x="6877045" y="5133971"/>
            <a:ext cx="1343025" cy="428630"/>
          </a:xfrm>
          <a:prstGeom prst="rect">
            <a:avLst/>
          </a:prstGeom>
          <a:solidFill>
            <a:srgbClr val="CBD92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XTPM</a:t>
            </a:r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3790950" y="2690810"/>
            <a:ext cx="695323" cy="94774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773" y="2690810"/>
            <a:ext cx="723902" cy="94774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endCxn id="9" idx="0"/>
          </p:cNvCxnSpPr>
          <p:nvPr/>
        </p:nvCxnSpPr>
        <p:spPr>
          <a:xfrm>
            <a:off x="5729285" y="4452937"/>
            <a:ext cx="0" cy="68103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stCxn id="11" idx="0"/>
            <a:endCxn id="12" idx="0"/>
          </p:cNvCxnSpPr>
          <p:nvPr/>
        </p:nvCxnSpPr>
        <p:spPr>
          <a:xfrm rot="5400000" flipH="1" flipV="1">
            <a:off x="5729283" y="3314700"/>
            <a:ext cx="4" cy="3638546"/>
          </a:xfrm>
          <a:prstGeom prst="bentConnector3">
            <a:avLst>
              <a:gd name="adj1" fmla="val 571510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/>
          <p:cNvSpPr/>
          <p:nvPr/>
        </p:nvSpPr>
        <p:spPr bwMode="ltGray">
          <a:xfrm>
            <a:off x="5957882" y="5815006"/>
            <a:ext cx="1343025" cy="428630"/>
          </a:xfrm>
          <a:prstGeom prst="rect">
            <a:avLst/>
          </a:prstGeom>
          <a:solidFill>
            <a:srgbClr val="CBD92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tx1"/>
                </a:solidFill>
              </a:rPr>
              <a:t>RAPL</a:t>
            </a:r>
          </a:p>
        </p:txBody>
      </p:sp>
      <p:sp>
        <p:nvSpPr>
          <p:cNvPr id="44" name="Rectangle 43"/>
          <p:cNvSpPr/>
          <p:nvPr/>
        </p:nvSpPr>
        <p:spPr bwMode="ltGray">
          <a:xfrm>
            <a:off x="8010516" y="5815006"/>
            <a:ext cx="1343025" cy="428630"/>
          </a:xfrm>
          <a:prstGeom prst="rect">
            <a:avLst/>
          </a:prstGeom>
          <a:solidFill>
            <a:srgbClr val="CBD92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dirty="0" err="1">
                <a:solidFill>
                  <a:schemeClr val="tx1"/>
                </a:solidFill>
              </a:rPr>
              <a:t>PowerGadget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45" name="Rectangle 44"/>
          <p:cNvSpPr/>
          <p:nvPr/>
        </p:nvSpPr>
        <p:spPr bwMode="ltGray">
          <a:xfrm>
            <a:off x="4105272" y="5815006"/>
            <a:ext cx="1343025" cy="428630"/>
          </a:xfrm>
          <a:prstGeom prst="rect">
            <a:avLst/>
          </a:prstGeom>
          <a:solidFill>
            <a:srgbClr val="CBD92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dirty="0" err="1">
                <a:solidFill>
                  <a:schemeClr val="tx1"/>
                </a:solidFill>
              </a:rPr>
              <a:t>WattsUp</a:t>
            </a: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57" name="Elbow Connector 56"/>
          <p:cNvCxnSpPr/>
          <p:nvPr/>
        </p:nvCxnSpPr>
        <p:spPr>
          <a:xfrm>
            <a:off x="7548557" y="4910128"/>
            <a:ext cx="1133472" cy="895353"/>
          </a:xfrm>
          <a:prstGeom prst="bentConnector2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Elbow Connector 58"/>
          <p:cNvCxnSpPr>
            <a:stCxn id="43" idx="0"/>
          </p:cNvCxnSpPr>
          <p:nvPr/>
        </p:nvCxnSpPr>
        <p:spPr>
          <a:xfrm rot="5400000" flipH="1" flipV="1">
            <a:off x="6181721" y="5367328"/>
            <a:ext cx="895353" cy="5"/>
          </a:xfrm>
          <a:prstGeom prst="bentConnector3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Elbow Connector 62"/>
          <p:cNvCxnSpPr>
            <a:stCxn id="45" idx="0"/>
          </p:cNvCxnSpPr>
          <p:nvPr/>
        </p:nvCxnSpPr>
        <p:spPr>
          <a:xfrm rot="16200000" flipV="1">
            <a:off x="4324346" y="5362566"/>
            <a:ext cx="904878" cy="1"/>
          </a:xfrm>
          <a:prstGeom prst="bentConnector3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ounded Rectangle 21"/>
          <p:cNvSpPr/>
          <p:nvPr/>
        </p:nvSpPr>
        <p:spPr bwMode="ltGray">
          <a:xfrm>
            <a:off x="2095500" y="1976437"/>
            <a:ext cx="2286000" cy="714375"/>
          </a:xfrm>
          <a:prstGeom prst="roundRect">
            <a:avLst/>
          </a:prstGeom>
          <a:solidFill>
            <a:srgbClr val="CBD92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</a:rPr>
              <a:t>System Description</a:t>
            </a:r>
          </a:p>
          <a:p>
            <a:pPr algn="ctr"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</a:rPr>
              <a:t>XML </a:t>
            </a:r>
            <a:r>
              <a:rPr lang="en-US" dirty="0" err="1">
                <a:solidFill>
                  <a:schemeClr val="tx1"/>
                </a:solidFill>
              </a:rPr>
              <a:t>config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Rounded Rectangle 23"/>
          <p:cNvSpPr/>
          <p:nvPr/>
        </p:nvSpPr>
        <p:spPr bwMode="ltGray">
          <a:xfrm>
            <a:off x="3690935" y="3709987"/>
            <a:ext cx="4076700" cy="742950"/>
          </a:xfrm>
          <a:prstGeom prst="roundRect">
            <a:avLst/>
          </a:prstGeom>
          <a:solidFill>
            <a:srgbClr val="007ABD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dirty="0" smtClean="0">
                <a:solidFill>
                  <a:schemeClr val="tx1"/>
                </a:solidFill>
              </a:rPr>
              <a:t>Device Plugins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9697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mv="urn:schemas-microsoft-com:mac:vml" xmlns="">
      <mp:transition xmlns:mp="http://schemas.microsoft.com/office/mac/powerpoint/2008/main" spd="med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 lang="en-US" smtClean="0">
                <a:solidFill>
                  <a:srgbClr val="617D78"/>
                </a:solidFill>
              </a:rPr>
              <a:pPr/>
              <a:t>12</a:t>
            </a:fld>
            <a:endParaRPr lang="en-US">
              <a:solidFill>
                <a:srgbClr val="617D78"/>
              </a:solidFill>
            </a:endParaRPr>
          </a:p>
        </p:txBody>
      </p:sp>
      <p:sp>
        <p:nvSpPr>
          <p:cNvPr id="39" name="Rounded Rectangle 38"/>
          <p:cNvSpPr/>
          <p:nvPr/>
        </p:nvSpPr>
        <p:spPr bwMode="ltGray">
          <a:xfrm>
            <a:off x="2118229" y="2361412"/>
            <a:ext cx="2229483" cy="615252"/>
          </a:xfrm>
          <a:prstGeom prst="roundRect">
            <a:avLst/>
          </a:prstGeom>
          <a:solidFill>
            <a:srgbClr val="CBD92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dirty="0" err="1" smtClean="0">
                <a:solidFill>
                  <a:schemeClr val="tx1"/>
                </a:solidFill>
              </a:rPr>
              <a:t>Config</a:t>
            </a:r>
            <a:r>
              <a:rPr lang="en-US" dirty="0" smtClean="0">
                <a:solidFill>
                  <a:schemeClr val="tx1"/>
                </a:solidFill>
              </a:rPr>
              <a:t> Manager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4" name="Rounded Rectangle 53"/>
          <p:cNvSpPr/>
          <p:nvPr/>
        </p:nvSpPr>
        <p:spPr bwMode="ltGray">
          <a:xfrm>
            <a:off x="2118230" y="1490623"/>
            <a:ext cx="7496175" cy="781050"/>
          </a:xfrm>
          <a:prstGeom prst="roundRect">
            <a:avLst/>
          </a:prstGeom>
          <a:solidFill>
            <a:srgbClr val="0070C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dirty="0" smtClean="0">
                <a:solidFill>
                  <a:schemeClr val="tx1"/>
                </a:solidFill>
              </a:rPr>
              <a:t>Agent / Listener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6" name="Rounded Rectangle 55"/>
          <p:cNvSpPr/>
          <p:nvPr/>
        </p:nvSpPr>
        <p:spPr bwMode="ltGray">
          <a:xfrm>
            <a:off x="2118229" y="3066404"/>
            <a:ext cx="7496175" cy="781050"/>
          </a:xfrm>
          <a:prstGeom prst="roundRect">
            <a:avLst/>
          </a:prstGeom>
          <a:solidFill>
            <a:srgbClr val="0070C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dirty="0" smtClean="0">
                <a:solidFill>
                  <a:schemeClr val="tx1"/>
                </a:solidFill>
              </a:rPr>
              <a:t>Utility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7" name="Rounded Rectangle 56"/>
          <p:cNvSpPr/>
          <p:nvPr/>
        </p:nvSpPr>
        <p:spPr bwMode="ltGray">
          <a:xfrm>
            <a:off x="4560001" y="2361412"/>
            <a:ext cx="2465272" cy="615252"/>
          </a:xfrm>
          <a:prstGeom prst="roundRect">
            <a:avLst/>
          </a:prstGeom>
          <a:solidFill>
            <a:srgbClr val="CBD92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dirty="0" smtClean="0">
                <a:solidFill>
                  <a:schemeClr val="tx1"/>
                </a:solidFill>
              </a:rPr>
              <a:t>Rest Library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8" name="Rounded Rectangle 57"/>
          <p:cNvSpPr/>
          <p:nvPr/>
        </p:nvSpPr>
        <p:spPr bwMode="ltGray">
          <a:xfrm>
            <a:off x="7237563" y="2361412"/>
            <a:ext cx="2376842" cy="615252"/>
          </a:xfrm>
          <a:prstGeom prst="roundRect">
            <a:avLst/>
          </a:prstGeom>
          <a:solidFill>
            <a:srgbClr val="CBD92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dirty="0" smtClean="0">
                <a:solidFill>
                  <a:schemeClr val="tx1"/>
                </a:solidFill>
              </a:rPr>
              <a:t>Session Manager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6" name="Rectangle 65"/>
          <p:cNvSpPr/>
          <p:nvPr/>
        </p:nvSpPr>
        <p:spPr bwMode="ltGray">
          <a:xfrm>
            <a:off x="7957275" y="4373594"/>
            <a:ext cx="1505574" cy="638354"/>
          </a:xfrm>
          <a:prstGeom prst="rect">
            <a:avLst/>
          </a:prstGeom>
          <a:solidFill>
            <a:srgbClr val="CBD92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000" b="1" dirty="0" err="1">
                <a:solidFill>
                  <a:schemeClr val="tx1"/>
                </a:solidFill>
              </a:rPr>
              <a:t>Ilo_power_cap</a:t>
            </a:r>
            <a:endParaRPr lang="en-US" sz="1000" b="1" dirty="0">
              <a:solidFill>
                <a:schemeClr val="tx1"/>
              </a:solidFill>
            </a:endParaRPr>
          </a:p>
        </p:txBody>
      </p:sp>
      <p:sp>
        <p:nvSpPr>
          <p:cNvPr id="68" name="Rectangle 67"/>
          <p:cNvSpPr/>
          <p:nvPr/>
        </p:nvSpPr>
        <p:spPr bwMode="ltGray">
          <a:xfrm>
            <a:off x="2263692" y="4373594"/>
            <a:ext cx="1505574" cy="638354"/>
          </a:xfrm>
          <a:prstGeom prst="rect">
            <a:avLst/>
          </a:prstGeom>
          <a:solidFill>
            <a:srgbClr val="CBD92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000" b="1" dirty="0" err="1" smtClean="0">
                <a:solidFill>
                  <a:schemeClr val="tx1"/>
                </a:solidFill>
              </a:rPr>
              <a:t>ilo_chassis_power</a:t>
            </a:r>
            <a:endParaRPr lang="en-US" sz="1000" b="1" dirty="0">
              <a:solidFill>
                <a:schemeClr val="tx1"/>
              </a:solidFill>
            </a:endParaRPr>
          </a:p>
        </p:txBody>
      </p:sp>
      <p:sp>
        <p:nvSpPr>
          <p:cNvPr id="69" name="Rectangle 68"/>
          <p:cNvSpPr/>
          <p:nvPr/>
        </p:nvSpPr>
        <p:spPr bwMode="ltGray">
          <a:xfrm>
            <a:off x="6059414" y="4373594"/>
            <a:ext cx="1505574" cy="638354"/>
          </a:xfrm>
          <a:prstGeom prst="rect">
            <a:avLst/>
          </a:prstGeom>
          <a:solidFill>
            <a:srgbClr val="CBD92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000" b="1" dirty="0" err="1" smtClean="0">
                <a:solidFill>
                  <a:schemeClr val="tx1"/>
                </a:solidFill>
              </a:rPr>
              <a:t>Ilo_dimm_temp</a:t>
            </a:r>
            <a:endParaRPr lang="en-US" sz="1000" b="1" dirty="0">
              <a:solidFill>
                <a:schemeClr val="tx1"/>
              </a:solidFill>
            </a:endParaRPr>
          </a:p>
        </p:txBody>
      </p:sp>
      <p:sp>
        <p:nvSpPr>
          <p:cNvPr id="70" name="Rectangle 69"/>
          <p:cNvSpPr/>
          <p:nvPr/>
        </p:nvSpPr>
        <p:spPr bwMode="ltGray">
          <a:xfrm>
            <a:off x="4161553" y="4373594"/>
            <a:ext cx="1505574" cy="638354"/>
          </a:xfrm>
          <a:prstGeom prst="rect">
            <a:avLst/>
          </a:prstGeom>
          <a:solidFill>
            <a:srgbClr val="CBD92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000" b="1" dirty="0" err="1" smtClean="0">
                <a:solidFill>
                  <a:schemeClr val="tx1"/>
                </a:solidFill>
              </a:rPr>
              <a:t>Ilo_cpu_temp</a:t>
            </a:r>
            <a:endParaRPr lang="en-US" sz="1000" b="1" dirty="0">
              <a:solidFill>
                <a:schemeClr val="tx1"/>
              </a:solidFill>
            </a:endParaRPr>
          </a:p>
        </p:txBody>
      </p:sp>
      <p:sp>
        <p:nvSpPr>
          <p:cNvPr id="76" name="Rectangle 75"/>
          <p:cNvSpPr/>
          <p:nvPr/>
        </p:nvSpPr>
        <p:spPr bwMode="ltGray">
          <a:xfrm>
            <a:off x="2118229" y="4132054"/>
            <a:ext cx="7496175" cy="1121434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err="1" smtClean="0"/>
          </a:p>
        </p:txBody>
      </p:sp>
    </p:spTree>
    <p:extLst>
      <p:ext uri="{BB962C8B-B14F-4D97-AF65-F5344CB8AC3E}">
        <p14:creationId xmlns:p14="http://schemas.microsoft.com/office/powerpoint/2010/main" val="1242821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mv="urn:schemas-microsoft-com:mac:vml"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 lang="en-US" smtClean="0">
                <a:solidFill>
                  <a:srgbClr val="617D78"/>
                </a:solidFill>
              </a:rPr>
              <a:pPr/>
              <a:t>13</a:t>
            </a:fld>
            <a:endParaRPr lang="en-US">
              <a:solidFill>
                <a:srgbClr val="617D7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8552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mv="urn:schemas-microsoft-com:mac:vml"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981082" y="519237"/>
            <a:ext cx="8227457" cy="397113"/>
          </a:xfrm>
        </p:spPr>
        <p:txBody>
          <a:bodyPr/>
          <a:lstStyle/>
          <a:p>
            <a:r>
              <a:rPr lang="en-US" dirty="0" smtClean="0"/>
              <a:t>Available </a:t>
            </a:r>
            <a:r>
              <a:rPr lang="en-US" dirty="0"/>
              <a:t>Solutions and </a:t>
            </a:r>
            <a:r>
              <a:rPr lang="en-US" dirty="0" smtClean="0"/>
              <a:t>Their Problems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 lang="en-US" smtClean="0"/>
              <a:t>14</a:t>
            </a:fld>
            <a:endParaRPr lang="en-US"/>
          </a:p>
        </p:txBody>
      </p:sp>
      <p:sp>
        <p:nvSpPr>
          <p:cNvPr id="12" name="Content Placeholder 9"/>
          <p:cNvSpPr txBox="1">
            <a:spLocks/>
          </p:cNvSpPr>
          <p:nvPr/>
        </p:nvSpPr>
        <p:spPr>
          <a:xfrm>
            <a:off x="1974154" y="1280946"/>
            <a:ext cx="8234384" cy="458645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864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3152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6868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5156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8872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37160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55448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5" name="Content Placeholder 9"/>
          <p:cNvSpPr txBox="1">
            <a:spLocks/>
          </p:cNvSpPr>
          <p:nvPr/>
        </p:nvSpPr>
        <p:spPr>
          <a:xfrm>
            <a:off x="1974154" y="1479819"/>
            <a:ext cx="8312846" cy="438758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864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3152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6868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5156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8872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37160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55448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>
              <a:latin typeface="Garamond" panose="02020404030301010803" pitchFamily="18" charset="0"/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1981200" y="1115221"/>
            <a:ext cx="3962400" cy="4752178"/>
          </a:xfrm>
          <a:ln>
            <a:solidFill>
              <a:srgbClr val="92D050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Current Solutions in Market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The Lightweight Distributed Metric Service (LDMS</a:t>
            </a:r>
            <a:r>
              <a:rPr lang="en-US" dirty="0" smtClean="0"/>
              <a:t>) – </a:t>
            </a:r>
            <a:r>
              <a:rPr lang="en-US" sz="1600" dirty="0"/>
              <a:t>collects and aggregates data for variety of hardware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 err="1" smtClean="0"/>
              <a:t>MRNet</a:t>
            </a:r>
            <a:r>
              <a:rPr lang="en-US" dirty="0" smtClean="0"/>
              <a:t> - </a:t>
            </a:r>
            <a:r>
              <a:rPr lang="en-US" sz="1600" dirty="0"/>
              <a:t>collection aggregation over a virtual network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 smtClean="0"/>
              <a:t>Oscar – </a:t>
            </a:r>
            <a:r>
              <a:rPr lang="en-US" sz="1600" dirty="0"/>
              <a:t>compiler and runtime commands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 err="1" smtClean="0"/>
              <a:t>PowerPack</a:t>
            </a:r>
            <a:r>
              <a:rPr lang="en-US" dirty="0" smtClean="0"/>
              <a:t> toolkit - </a:t>
            </a:r>
            <a:r>
              <a:rPr lang="en-US" sz="1400" dirty="0"/>
              <a:t>APIs to enable power measurement on ACPI </a:t>
            </a: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Global Energy Optimization </a:t>
            </a:r>
            <a:r>
              <a:rPr lang="en-US" dirty="0" smtClean="0"/>
              <a:t>Framework (GEO) - </a:t>
            </a:r>
            <a:r>
              <a:rPr lang="en-US" sz="1400" dirty="0"/>
              <a:t>manages job power bounds in a cluster and tuning the power consumption</a:t>
            </a:r>
          </a:p>
          <a:p>
            <a:pPr marL="0" indent="0">
              <a:buNone/>
            </a:pPr>
            <a:endParaRPr lang="en-US" altLang="en-US" kern="0" dirty="0" smtClean="0"/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8" name="Content Placeholder 10"/>
          <p:cNvSpPr txBox="1">
            <a:spLocks/>
          </p:cNvSpPr>
          <p:nvPr/>
        </p:nvSpPr>
        <p:spPr>
          <a:xfrm>
            <a:off x="6096000" y="1115222"/>
            <a:ext cx="4198046" cy="4752177"/>
          </a:xfrm>
          <a:prstGeom prst="rect">
            <a:avLst/>
          </a:prstGeom>
          <a:ln>
            <a:solidFill>
              <a:srgbClr val="92D050"/>
            </a:solidFill>
          </a:ln>
        </p:spPr>
        <p:txBody>
          <a:bodyPr vert="horz" lIns="0" tIns="0" rIns="0" bIns="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864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3152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6868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5156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8872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37160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55448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Limitations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Widely varying capabilities and interfaces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Development of supporting tools are costly and inefficient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Lack of single standard API for controlling power  and collecting power measurements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Lack of Standard Design hindering customization and new feature support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altLang="en-US" kern="0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2857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Power API - Intro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Power API is a comprehensive System software API for interfacing with power measurement and control hardware</a:t>
            </a:r>
          </a:p>
          <a:p>
            <a:r>
              <a:rPr lang="en-US" dirty="0"/>
              <a:t> </a:t>
            </a:r>
            <a:r>
              <a:rPr lang="en-US" dirty="0" smtClean="0"/>
              <a:t>Designed to be comprehensive across many different levels of a data center</a:t>
            </a:r>
          </a:p>
          <a:p>
            <a:r>
              <a:rPr lang="en-US" dirty="0"/>
              <a:t> </a:t>
            </a:r>
            <a:r>
              <a:rPr lang="en-US" dirty="0" smtClean="0"/>
              <a:t>Many different actors can interfere with a single API to perform several different roles</a:t>
            </a:r>
          </a:p>
          <a:p>
            <a:r>
              <a:rPr lang="en-US" dirty="0" smtClean="0"/>
              <a:t>Encompasses facility level concerns down to low level software/hardware interfaces</a:t>
            </a:r>
          </a:p>
          <a:p>
            <a:r>
              <a:rPr lang="en-US" dirty="0" smtClean="0"/>
              <a:t>Is </a:t>
            </a:r>
            <a:r>
              <a:rPr lang="en-US" dirty="0"/>
              <a:t>also suitable for smaller-scale systems, from commercial datacenters to individual </a:t>
            </a:r>
            <a:r>
              <a:rPr lang="en-US" dirty="0" smtClean="0"/>
              <a:t>desktops</a:t>
            </a:r>
          </a:p>
          <a:p>
            <a:r>
              <a:rPr lang="en-US" dirty="0" smtClean="0"/>
              <a:t>Aims at community driven model.</a:t>
            </a:r>
          </a:p>
          <a:p>
            <a:r>
              <a:rPr lang="en-US" dirty="0"/>
              <a:t> </a:t>
            </a:r>
            <a:r>
              <a:rPr lang="en-US" dirty="0" smtClean="0"/>
              <a:t>Specification development and Reference Implementation</a:t>
            </a:r>
          </a:p>
          <a:p>
            <a:r>
              <a:rPr lang="en-US" dirty="0"/>
              <a:t> The ultimate goal</a:t>
            </a:r>
            <a:r>
              <a:rPr lang="en-US" dirty="0" smtClean="0"/>
              <a:t>, </a:t>
            </a:r>
            <a:r>
              <a:rPr lang="en-US" dirty="0"/>
              <a:t>vendors of the hardware and software components provide their own </a:t>
            </a:r>
            <a:r>
              <a:rPr lang="en-US" dirty="0" smtClean="0"/>
              <a:t>implementations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049000" y="6430868"/>
            <a:ext cx="533399" cy="232147"/>
          </a:xfrm>
        </p:spPr>
        <p:txBody>
          <a:bodyPr/>
          <a:lstStyle/>
          <a:p>
            <a:fld id="{B016F8AB-BCEA-4347-8BA6-BE776009BC89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622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mv="urn:schemas-microsoft-com:mac:vml" xmlns="">
      <mp:transition xmlns:mp="http://schemas.microsoft.com/office/mac/powerpoint/2008/main" spd="med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Power API Timeline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609599" y="2209800"/>
            <a:ext cx="2194560" cy="381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600" dirty="0" smtClean="0">
                <a:solidFill>
                  <a:prstClr val="white"/>
                </a:solidFill>
              </a:rPr>
              <a:t>2013</a:t>
            </a:r>
            <a:endParaRPr lang="en-US" sz="1600" dirty="0">
              <a:solidFill>
                <a:prstClr val="white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804159" y="2209800"/>
            <a:ext cx="2194560" cy="381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600" dirty="0" smtClean="0">
                <a:solidFill>
                  <a:prstClr val="white"/>
                </a:solidFill>
              </a:rPr>
              <a:t>2014</a:t>
            </a:r>
            <a:endParaRPr lang="en-US" sz="1600" dirty="0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998720" y="2209800"/>
            <a:ext cx="2194560" cy="381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600" dirty="0" smtClean="0">
                <a:solidFill>
                  <a:prstClr val="white"/>
                </a:solidFill>
              </a:rPr>
              <a:t>2015</a:t>
            </a:r>
            <a:endParaRPr lang="en-US" sz="1600" dirty="0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193279" y="2209800"/>
            <a:ext cx="2194560" cy="381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600" dirty="0" smtClean="0">
                <a:solidFill>
                  <a:prstClr val="white"/>
                </a:solidFill>
              </a:rPr>
              <a:t>2016</a:t>
            </a:r>
            <a:endParaRPr lang="en-US" sz="1600" dirty="0">
              <a:solidFill>
                <a:prstClr val="white"/>
              </a:solidFill>
            </a:endParaRPr>
          </a:p>
        </p:txBody>
      </p:sp>
      <p:sp>
        <p:nvSpPr>
          <p:cNvPr id="7" name="Pentagon 6"/>
          <p:cNvSpPr/>
          <p:nvPr/>
        </p:nvSpPr>
        <p:spPr>
          <a:xfrm>
            <a:off x="9387840" y="2209800"/>
            <a:ext cx="2194560" cy="381000"/>
          </a:xfrm>
          <a:prstGeom prst="homePlate">
            <a:avLst>
              <a:gd name="adj" fmla="val 425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600" dirty="0" smtClean="0">
                <a:solidFill>
                  <a:prstClr val="white"/>
                </a:solidFill>
              </a:rPr>
              <a:t>2017</a:t>
            </a:r>
            <a:endParaRPr lang="en-US" sz="1600" dirty="0">
              <a:solidFill>
                <a:prstClr val="white"/>
              </a:solidFill>
            </a:endParaRPr>
          </a:p>
        </p:txBody>
      </p:sp>
      <p:sp>
        <p:nvSpPr>
          <p:cNvPr id="17" name="Line 28"/>
          <p:cNvSpPr>
            <a:spLocks noChangeShapeType="1"/>
          </p:cNvSpPr>
          <p:nvPr/>
        </p:nvSpPr>
        <p:spPr bwMode="auto">
          <a:xfrm flipV="1">
            <a:off x="8154635" y="2600074"/>
            <a:ext cx="0" cy="1052764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8" name="Line 29"/>
          <p:cNvSpPr>
            <a:spLocks noChangeShapeType="1"/>
          </p:cNvSpPr>
          <p:nvPr/>
        </p:nvSpPr>
        <p:spPr bwMode="auto">
          <a:xfrm flipV="1">
            <a:off x="7609989" y="2600073"/>
            <a:ext cx="0" cy="1781426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1" name="Line 28"/>
          <p:cNvSpPr>
            <a:spLocks noChangeShapeType="1"/>
          </p:cNvSpPr>
          <p:nvPr/>
        </p:nvSpPr>
        <p:spPr bwMode="auto">
          <a:xfrm flipV="1">
            <a:off x="8720608" y="2600074"/>
            <a:ext cx="0" cy="313195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694917" y="2971422"/>
            <a:ext cx="1371600" cy="60521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US" sz="1200" b="1" dirty="0" smtClean="0">
                <a:solidFill>
                  <a:prstClr val="black"/>
                </a:solidFill>
              </a:rPr>
              <a:t>October 2016</a:t>
            </a:r>
            <a:endParaRPr lang="en-US" sz="1200" b="1" dirty="0">
              <a:solidFill>
                <a:prstClr val="black"/>
              </a:solidFill>
            </a:endParaRPr>
          </a:p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US" sz="1200" dirty="0" smtClean="0">
                <a:solidFill>
                  <a:prstClr val="black"/>
                </a:solidFill>
              </a:rPr>
              <a:t>Specification v1.4</a:t>
            </a:r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8122302" y="3707431"/>
            <a:ext cx="1371600" cy="60521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US" sz="1200" b="1" dirty="0" smtClean="0">
                <a:solidFill>
                  <a:prstClr val="black"/>
                </a:solidFill>
              </a:rPr>
              <a:t>May 2016</a:t>
            </a:r>
            <a:endParaRPr lang="en-US" sz="1200" b="1" dirty="0">
              <a:solidFill>
                <a:prstClr val="black"/>
              </a:solidFill>
            </a:endParaRPr>
          </a:p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US" sz="1200" dirty="0">
                <a:solidFill>
                  <a:prstClr val="black"/>
                </a:solidFill>
              </a:rPr>
              <a:t>Specification v1.3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7607846" y="4443440"/>
            <a:ext cx="1371600" cy="60521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US" sz="1200" b="1" dirty="0" smtClean="0">
                <a:solidFill>
                  <a:prstClr val="black"/>
                </a:solidFill>
              </a:rPr>
              <a:t>February 2016</a:t>
            </a:r>
            <a:endParaRPr lang="en-US" sz="1200" b="1" dirty="0">
              <a:solidFill>
                <a:prstClr val="black"/>
              </a:solidFill>
            </a:endParaRPr>
          </a:p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US" sz="1200" dirty="0">
                <a:solidFill>
                  <a:prstClr val="black"/>
                </a:solidFill>
              </a:rPr>
              <a:t>Specification v1.2</a:t>
            </a:r>
          </a:p>
        </p:txBody>
      </p:sp>
      <p:sp>
        <p:nvSpPr>
          <p:cNvPr id="39" name="Line 28"/>
          <p:cNvSpPr>
            <a:spLocks noChangeShapeType="1"/>
          </p:cNvSpPr>
          <p:nvPr/>
        </p:nvSpPr>
        <p:spPr bwMode="auto">
          <a:xfrm flipV="1">
            <a:off x="6057393" y="2600073"/>
            <a:ext cx="977" cy="1775282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051729" y="4419221"/>
            <a:ext cx="1371600" cy="92430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US" sz="1200" b="1" dirty="0" smtClean="0">
                <a:solidFill>
                  <a:prstClr val="black"/>
                </a:solidFill>
              </a:rPr>
              <a:t>June 2015</a:t>
            </a:r>
            <a:endParaRPr lang="en-US" sz="1200" b="1" dirty="0">
              <a:solidFill>
                <a:prstClr val="black"/>
              </a:solidFill>
            </a:endParaRPr>
          </a:p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US" sz="1200" b="1" dirty="0">
                <a:solidFill>
                  <a:prstClr val="black"/>
                </a:solidFill>
              </a:rPr>
              <a:t>Reference Implementation release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3587674" y="4416274"/>
            <a:ext cx="1499217" cy="110728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US" sz="1200" b="1" dirty="0" smtClean="0">
                <a:solidFill>
                  <a:prstClr val="black"/>
                </a:solidFill>
              </a:rPr>
              <a:t>July 2014</a:t>
            </a:r>
            <a:endParaRPr lang="en-US" sz="1200" b="1" dirty="0">
              <a:solidFill>
                <a:prstClr val="black"/>
              </a:solidFill>
            </a:endParaRPr>
          </a:p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US" sz="1200" dirty="0">
                <a:solidFill>
                  <a:prstClr val="black"/>
                </a:solidFill>
              </a:rPr>
              <a:t>Draft specification review meeting with cross-vendor panel of experts</a:t>
            </a:r>
          </a:p>
        </p:txBody>
      </p:sp>
      <p:sp>
        <p:nvSpPr>
          <p:cNvPr id="48" name="Line 28"/>
          <p:cNvSpPr>
            <a:spLocks noChangeShapeType="1"/>
          </p:cNvSpPr>
          <p:nvPr/>
        </p:nvSpPr>
        <p:spPr bwMode="auto">
          <a:xfrm flipV="1">
            <a:off x="1676869" y="2600074"/>
            <a:ext cx="0" cy="313195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742075" y="2756671"/>
            <a:ext cx="1905159" cy="81996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endParaRPr lang="en-US" sz="1400" b="1" dirty="0">
              <a:solidFill>
                <a:prstClr val="black"/>
              </a:solidFill>
            </a:endParaRPr>
          </a:p>
          <a:p>
            <a:pPr algn="ctr">
              <a:lnSpc>
                <a:spcPct val="90000"/>
              </a:lnSpc>
              <a:spcBef>
                <a:spcPts val="600"/>
              </a:spcBef>
            </a:pPr>
            <a:r>
              <a:rPr lang="en-US" sz="1200" dirty="0" smtClean="0">
                <a:solidFill>
                  <a:prstClr val="black"/>
                </a:solidFill>
              </a:rPr>
              <a:t>Use case document prepared by SNL and NREL and reviewed by partners</a:t>
            </a:r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51" name="Line 29"/>
          <p:cNvSpPr>
            <a:spLocks noChangeShapeType="1"/>
          </p:cNvSpPr>
          <p:nvPr/>
        </p:nvSpPr>
        <p:spPr bwMode="auto">
          <a:xfrm flipH="1" flipV="1">
            <a:off x="5083331" y="2600073"/>
            <a:ext cx="3560" cy="313196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5003978" y="2985709"/>
            <a:ext cx="1637259" cy="91001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US" sz="1200" b="1" dirty="0" smtClean="0">
                <a:solidFill>
                  <a:prstClr val="black"/>
                </a:solidFill>
              </a:rPr>
              <a:t>January 2015</a:t>
            </a:r>
            <a:endParaRPr lang="en-US" sz="1200" dirty="0" smtClean="0">
              <a:solidFill>
                <a:prstClr val="black"/>
              </a:solidFill>
            </a:endParaRPr>
          </a:p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US" sz="1200" dirty="0">
                <a:solidFill>
                  <a:prstClr val="black"/>
                </a:solidFill>
              </a:rPr>
              <a:t>Prototype implementation </a:t>
            </a:r>
            <a:endParaRPr lang="en-US" sz="1200" dirty="0" smtClean="0">
              <a:solidFill>
                <a:prstClr val="black"/>
              </a:solidFill>
            </a:endParaRPr>
          </a:p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US" sz="1200" dirty="0" smtClean="0">
                <a:solidFill>
                  <a:prstClr val="black"/>
                </a:solidFill>
              </a:rPr>
              <a:t>release</a:t>
            </a:r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54" name="Line 29"/>
          <p:cNvSpPr>
            <a:spLocks noChangeShapeType="1"/>
          </p:cNvSpPr>
          <p:nvPr/>
        </p:nvSpPr>
        <p:spPr bwMode="auto">
          <a:xfrm flipH="1" flipV="1">
            <a:off x="4116544" y="2600073"/>
            <a:ext cx="3152" cy="1052765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3820632" y="3692562"/>
            <a:ext cx="1371600" cy="60521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US" sz="1200" b="1" dirty="0" smtClean="0">
                <a:solidFill>
                  <a:prstClr val="black"/>
                </a:solidFill>
              </a:rPr>
              <a:t>August 2014</a:t>
            </a:r>
            <a:endParaRPr lang="en-US" sz="1200" b="1" dirty="0">
              <a:solidFill>
                <a:prstClr val="black"/>
              </a:solidFill>
            </a:endParaRPr>
          </a:p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US" sz="1200" b="1" dirty="0">
                <a:solidFill>
                  <a:prstClr val="black"/>
                </a:solidFill>
              </a:rPr>
              <a:t>Specification v1.0 release</a:t>
            </a:r>
          </a:p>
        </p:txBody>
      </p:sp>
      <p:sp>
        <p:nvSpPr>
          <p:cNvPr id="56" name="Slide Number Placeholder 5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 lang="en-US" smtClean="0">
                <a:solidFill>
                  <a:srgbClr val="617D78"/>
                </a:solidFill>
              </a:rPr>
              <a:pPr/>
              <a:t>3</a:t>
            </a:fld>
            <a:endParaRPr lang="en-US">
              <a:solidFill>
                <a:srgbClr val="617D78"/>
              </a:solidFill>
            </a:endParaRPr>
          </a:p>
        </p:txBody>
      </p:sp>
      <p:sp>
        <p:nvSpPr>
          <p:cNvPr id="14" name="Oval 41"/>
          <p:cNvSpPr>
            <a:spLocks noChangeArrowheads="1"/>
          </p:cNvSpPr>
          <p:nvPr/>
        </p:nvSpPr>
        <p:spPr bwMode="auto">
          <a:xfrm>
            <a:off x="7555050" y="2532269"/>
            <a:ext cx="109878" cy="107159"/>
          </a:xfrm>
          <a:prstGeom prst="ellipse">
            <a:avLst/>
          </a:prstGeom>
          <a:solidFill>
            <a:schemeClr val="accent2"/>
          </a:solidFill>
          <a:ln w="12700" algn="ctr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>
              <a:lnSpc>
                <a:spcPct val="90000"/>
              </a:lnSpc>
              <a:spcBef>
                <a:spcPct val="50000"/>
              </a:spcBef>
            </a:pPr>
            <a:endParaRPr lang="en-US" sz="2400" b="1">
              <a:solidFill>
                <a:srgbClr val="000000"/>
              </a:solidFill>
            </a:endParaRPr>
          </a:p>
        </p:txBody>
      </p:sp>
      <p:sp>
        <p:nvSpPr>
          <p:cNvPr id="15" name="Oval 42"/>
          <p:cNvSpPr>
            <a:spLocks noChangeArrowheads="1"/>
          </p:cNvSpPr>
          <p:nvPr/>
        </p:nvSpPr>
        <p:spPr bwMode="auto">
          <a:xfrm>
            <a:off x="8099696" y="2532269"/>
            <a:ext cx="109878" cy="107159"/>
          </a:xfrm>
          <a:prstGeom prst="ellipse">
            <a:avLst/>
          </a:prstGeom>
          <a:solidFill>
            <a:schemeClr val="accent2"/>
          </a:solidFill>
          <a:ln w="12700" algn="ctr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>
              <a:lnSpc>
                <a:spcPct val="90000"/>
              </a:lnSpc>
              <a:spcBef>
                <a:spcPct val="50000"/>
              </a:spcBef>
            </a:pPr>
            <a:endParaRPr lang="en-US" sz="2400" b="1">
              <a:solidFill>
                <a:srgbClr val="000000"/>
              </a:solidFill>
            </a:endParaRPr>
          </a:p>
        </p:txBody>
      </p:sp>
      <p:sp>
        <p:nvSpPr>
          <p:cNvPr id="16" name="Oval 43"/>
          <p:cNvSpPr>
            <a:spLocks noChangeArrowheads="1"/>
          </p:cNvSpPr>
          <p:nvPr/>
        </p:nvSpPr>
        <p:spPr bwMode="auto">
          <a:xfrm>
            <a:off x="8665669" y="2532269"/>
            <a:ext cx="109878" cy="107159"/>
          </a:xfrm>
          <a:prstGeom prst="ellipse">
            <a:avLst/>
          </a:prstGeom>
          <a:solidFill>
            <a:schemeClr val="accent2"/>
          </a:solidFill>
          <a:ln w="12700" algn="ctr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>
              <a:lnSpc>
                <a:spcPct val="90000"/>
              </a:lnSpc>
              <a:spcBef>
                <a:spcPct val="50000"/>
              </a:spcBef>
            </a:pPr>
            <a:endParaRPr lang="en-US" sz="2400" b="1">
              <a:solidFill>
                <a:srgbClr val="000000"/>
              </a:solidFill>
            </a:endParaRPr>
          </a:p>
        </p:txBody>
      </p:sp>
      <p:sp>
        <p:nvSpPr>
          <p:cNvPr id="38" name="Oval 43"/>
          <p:cNvSpPr>
            <a:spLocks noChangeArrowheads="1"/>
          </p:cNvSpPr>
          <p:nvPr/>
        </p:nvSpPr>
        <p:spPr bwMode="auto">
          <a:xfrm>
            <a:off x="6003431" y="2532269"/>
            <a:ext cx="109878" cy="107159"/>
          </a:xfrm>
          <a:prstGeom prst="ellipse">
            <a:avLst/>
          </a:prstGeom>
          <a:solidFill>
            <a:schemeClr val="accent1"/>
          </a:solidFill>
          <a:ln w="12700" algn="ctr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>
              <a:lnSpc>
                <a:spcPct val="90000"/>
              </a:lnSpc>
              <a:spcBef>
                <a:spcPct val="50000"/>
              </a:spcBef>
            </a:pPr>
            <a:endParaRPr lang="en-US" sz="2400" b="1">
              <a:solidFill>
                <a:srgbClr val="000000"/>
              </a:solidFill>
            </a:endParaRPr>
          </a:p>
        </p:txBody>
      </p:sp>
      <p:sp>
        <p:nvSpPr>
          <p:cNvPr id="47" name="Oval 46"/>
          <p:cNvSpPr>
            <a:spLocks noChangeArrowheads="1"/>
          </p:cNvSpPr>
          <p:nvPr/>
        </p:nvSpPr>
        <p:spPr bwMode="auto">
          <a:xfrm>
            <a:off x="1621930" y="2532269"/>
            <a:ext cx="109878" cy="107159"/>
          </a:xfrm>
          <a:prstGeom prst="ellipse">
            <a:avLst/>
          </a:prstGeom>
          <a:solidFill>
            <a:schemeClr val="accent1"/>
          </a:solidFill>
          <a:ln w="12700" algn="ctr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>
              <a:lnSpc>
                <a:spcPct val="90000"/>
              </a:lnSpc>
              <a:spcBef>
                <a:spcPct val="50000"/>
              </a:spcBef>
            </a:pPr>
            <a:endParaRPr lang="en-US" sz="2400" b="1">
              <a:solidFill>
                <a:srgbClr val="000000"/>
              </a:solidFill>
            </a:endParaRPr>
          </a:p>
        </p:txBody>
      </p:sp>
      <p:sp>
        <p:nvSpPr>
          <p:cNvPr id="50" name="Oval 41"/>
          <p:cNvSpPr>
            <a:spLocks noChangeArrowheads="1"/>
          </p:cNvSpPr>
          <p:nvPr/>
        </p:nvSpPr>
        <p:spPr bwMode="auto">
          <a:xfrm>
            <a:off x="5028392" y="2532269"/>
            <a:ext cx="109878" cy="107159"/>
          </a:xfrm>
          <a:prstGeom prst="ellipse">
            <a:avLst/>
          </a:prstGeom>
          <a:solidFill>
            <a:schemeClr val="accent1"/>
          </a:solidFill>
          <a:ln w="12700" algn="ctr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>
              <a:lnSpc>
                <a:spcPct val="90000"/>
              </a:lnSpc>
              <a:spcBef>
                <a:spcPct val="50000"/>
              </a:spcBef>
            </a:pPr>
            <a:endParaRPr lang="en-US" sz="2400" b="1">
              <a:solidFill>
                <a:srgbClr val="000000"/>
              </a:solidFill>
            </a:endParaRPr>
          </a:p>
        </p:txBody>
      </p:sp>
      <p:sp>
        <p:nvSpPr>
          <p:cNvPr id="53" name="Oval 41"/>
          <p:cNvSpPr>
            <a:spLocks noChangeArrowheads="1"/>
          </p:cNvSpPr>
          <p:nvPr/>
        </p:nvSpPr>
        <p:spPr bwMode="auto">
          <a:xfrm>
            <a:off x="4061605" y="2532269"/>
            <a:ext cx="109878" cy="107159"/>
          </a:xfrm>
          <a:prstGeom prst="ellipse">
            <a:avLst/>
          </a:prstGeom>
          <a:solidFill>
            <a:schemeClr val="accent2"/>
          </a:solidFill>
          <a:ln w="12700" algn="ctr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>
              <a:lnSpc>
                <a:spcPct val="90000"/>
              </a:lnSpc>
              <a:spcBef>
                <a:spcPct val="50000"/>
              </a:spcBef>
            </a:pPr>
            <a:endParaRPr lang="en-US" sz="2400" b="1">
              <a:solidFill>
                <a:srgbClr val="000000"/>
              </a:solidFill>
            </a:endParaRPr>
          </a:p>
        </p:txBody>
      </p:sp>
      <p:sp>
        <p:nvSpPr>
          <p:cNvPr id="57" name="Line 29"/>
          <p:cNvSpPr>
            <a:spLocks noChangeShapeType="1"/>
          </p:cNvSpPr>
          <p:nvPr/>
        </p:nvSpPr>
        <p:spPr bwMode="auto">
          <a:xfrm flipH="1" flipV="1">
            <a:off x="3592668" y="2609598"/>
            <a:ext cx="8251" cy="1765758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58" name="Oval 41"/>
          <p:cNvSpPr>
            <a:spLocks noChangeArrowheads="1"/>
          </p:cNvSpPr>
          <p:nvPr/>
        </p:nvSpPr>
        <p:spPr bwMode="auto">
          <a:xfrm>
            <a:off x="3528205" y="2541794"/>
            <a:ext cx="109878" cy="107159"/>
          </a:xfrm>
          <a:prstGeom prst="ellipse">
            <a:avLst/>
          </a:prstGeom>
          <a:solidFill>
            <a:schemeClr val="accent2"/>
          </a:solidFill>
          <a:ln w="12700" algn="ctr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>
              <a:lnSpc>
                <a:spcPct val="90000"/>
              </a:lnSpc>
              <a:spcBef>
                <a:spcPct val="50000"/>
              </a:spcBef>
            </a:pPr>
            <a:endParaRPr lang="en-US" sz="2400" b="1">
              <a:solidFill>
                <a:srgbClr val="000000"/>
              </a:solidFill>
            </a:endParaRPr>
          </a:p>
        </p:txBody>
      </p:sp>
      <p:sp>
        <p:nvSpPr>
          <p:cNvPr id="59" name="Line 29"/>
          <p:cNvSpPr>
            <a:spLocks noChangeShapeType="1"/>
          </p:cNvSpPr>
          <p:nvPr/>
        </p:nvSpPr>
        <p:spPr bwMode="auto">
          <a:xfrm flipV="1">
            <a:off x="4665205" y="2600073"/>
            <a:ext cx="3788" cy="3048252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0" name="Oval 41"/>
          <p:cNvSpPr>
            <a:spLocks noChangeArrowheads="1"/>
          </p:cNvSpPr>
          <p:nvPr/>
        </p:nvSpPr>
        <p:spPr bwMode="auto">
          <a:xfrm>
            <a:off x="4614055" y="2532269"/>
            <a:ext cx="109878" cy="107159"/>
          </a:xfrm>
          <a:prstGeom prst="ellipse">
            <a:avLst/>
          </a:prstGeom>
          <a:solidFill>
            <a:schemeClr val="accent2"/>
          </a:solidFill>
          <a:ln w="12700" algn="ctr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>
              <a:lnSpc>
                <a:spcPct val="90000"/>
              </a:lnSpc>
              <a:spcBef>
                <a:spcPct val="50000"/>
              </a:spcBef>
            </a:pPr>
            <a:endParaRPr lang="en-US" sz="2400" b="1">
              <a:solidFill>
                <a:srgbClr val="000000"/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4674730" y="5752722"/>
            <a:ext cx="1497470" cy="60521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US" sz="1200" b="1" dirty="0" smtClean="0">
                <a:solidFill>
                  <a:prstClr val="black"/>
                </a:solidFill>
              </a:rPr>
              <a:t>September 2014</a:t>
            </a:r>
            <a:endParaRPr lang="en-US" sz="1200" b="1" dirty="0">
              <a:solidFill>
                <a:prstClr val="black"/>
              </a:solidFill>
            </a:endParaRPr>
          </a:p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US" sz="1200" dirty="0">
                <a:solidFill>
                  <a:prstClr val="black"/>
                </a:solidFill>
              </a:rPr>
              <a:t>meeting with labs, industry, academia </a:t>
            </a:r>
          </a:p>
        </p:txBody>
      </p:sp>
      <p:sp>
        <p:nvSpPr>
          <p:cNvPr id="62" name="Line 28"/>
          <p:cNvSpPr>
            <a:spLocks noChangeShapeType="1"/>
          </p:cNvSpPr>
          <p:nvPr/>
        </p:nvSpPr>
        <p:spPr bwMode="auto">
          <a:xfrm flipV="1">
            <a:off x="6432672" y="2587102"/>
            <a:ext cx="1833" cy="1065736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3" name="Oval 43"/>
          <p:cNvSpPr>
            <a:spLocks noChangeArrowheads="1"/>
          </p:cNvSpPr>
          <p:nvPr/>
        </p:nvSpPr>
        <p:spPr bwMode="auto">
          <a:xfrm>
            <a:off x="6379566" y="2519298"/>
            <a:ext cx="109878" cy="107159"/>
          </a:xfrm>
          <a:prstGeom prst="ellipse">
            <a:avLst/>
          </a:prstGeom>
          <a:solidFill>
            <a:schemeClr val="accent1"/>
          </a:solidFill>
          <a:ln w="12700" algn="ctr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>
              <a:lnSpc>
                <a:spcPct val="90000"/>
              </a:lnSpc>
              <a:spcBef>
                <a:spcPct val="50000"/>
              </a:spcBef>
            </a:pPr>
            <a:endParaRPr lang="en-US" sz="2400" b="1">
              <a:solidFill>
                <a:srgbClr val="000000"/>
              </a:solidFill>
            </a:endParaRPr>
          </a:p>
        </p:txBody>
      </p:sp>
      <p:sp>
        <p:nvSpPr>
          <p:cNvPr id="64" name="Line 28"/>
          <p:cNvSpPr>
            <a:spLocks noChangeShapeType="1"/>
          </p:cNvSpPr>
          <p:nvPr/>
        </p:nvSpPr>
        <p:spPr bwMode="auto">
          <a:xfrm flipV="1">
            <a:off x="6736065" y="2606554"/>
            <a:ext cx="0" cy="233923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5" name="Oval 43"/>
          <p:cNvSpPr>
            <a:spLocks noChangeArrowheads="1"/>
          </p:cNvSpPr>
          <p:nvPr/>
        </p:nvSpPr>
        <p:spPr bwMode="auto">
          <a:xfrm>
            <a:off x="6681126" y="2538750"/>
            <a:ext cx="109878" cy="107159"/>
          </a:xfrm>
          <a:prstGeom prst="ellipse">
            <a:avLst/>
          </a:prstGeom>
          <a:solidFill>
            <a:schemeClr val="accent1"/>
          </a:solidFill>
          <a:ln w="12700" algn="ctr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>
              <a:lnSpc>
                <a:spcPct val="90000"/>
              </a:lnSpc>
              <a:spcBef>
                <a:spcPct val="50000"/>
              </a:spcBef>
            </a:pPr>
            <a:endParaRPr lang="en-US" sz="2400" b="1">
              <a:solidFill>
                <a:srgbClr val="000000"/>
              </a:solidFill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6426459" y="3707415"/>
            <a:ext cx="1371600" cy="60521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US" sz="1200" b="1" dirty="0" smtClean="0">
                <a:solidFill>
                  <a:prstClr val="black"/>
                </a:solidFill>
              </a:rPr>
              <a:t>August 2015</a:t>
            </a:r>
            <a:endParaRPr lang="en-US" sz="1200" b="1" dirty="0">
              <a:solidFill>
                <a:prstClr val="black"/>
              </a:solidFill>
            </a:endParaRPr>
          </a:p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US" sz="1200" dirty="0">
                <a:solidFill>
                  <a:prstClr val="black"/>
                </a:solidFill>
              </a:rPr>
              <a:t>Specification v1.1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6721915" y="2902176"/>
            <a:ext cx="1371600" cy="46179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US" sz="1200" b="1" dirty="0" smtClean="0">
                <a:solidFill>
                  <a:prstClr val="black"/>
                </a:solidFill>
              </a:rPr>
              <a:t>September 2015</a:t>
            </a:r>
            <a:endParaRPr lang="en-US" sz="1200" b="1" dirty="0">
              <a:solidFill>
                <a:prstClr val="black"/>
              </a:solidFill>
            </a:endParaRPr>
          </a:p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US" sz="1200" dirty="0">
                <a:solidFill>
                  <a:prstClr val="black"/>
                </a:solidFill>
              </a:rPr>
              <a:t>Specification v1.1a </a:t>
            </a:r>
          </a:p>
        </p:txBody>
      </p:sp>
    </p:spTree>
    <p:extLst>
      <p:ext uri="{BB962C8B-B14F-4D97-AF65-F5344CB8AC3E}">
        <p14:creationId xmlns:p14="http://schemas.microsoft.com/office/powerpoint/2010/main" val="2985538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mv="urn:schemas-microsoft-com:mac:vml" xmlns="">
      <mp:transition xmlns:mp="http://schemas.microsoft.com/office/mac/powerpoint/2008/main" spd="med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 is behind Power API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 lang="en-US" smtClean="0">
                <a:solidFill>
                  <a:srgbClr val="617D78"/>
                </a:solidFill>
              </a:rPr>
              <a:pPr/>
              <a:t>4</a:t>
            </a:fld>
            <a:endParaRPr lang="en-US">
              <a:solidFill>
                <a:srgbClr val="617D78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6812" y="3792602"/>
            <a:ext cx="1771650" cy="7086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645" y="1236230"/>
            <a:ext cx="2533650" cy="72462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2710" y="2333797"/>
            <a:ext cx="3700463" cy="71334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9828" y="5831877"/>
            <a:ext cx="2826702" cy="62683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2053" y="5657338"/>
            <a:ext cx="2986558" cy="34907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79367" y="2398778"/>
            <a:ext cx="2590318" cy="103612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257" y="2880647"/>
            <a:ext cx="2321501" cy="55425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6493" y="5403633"/>
            <a:ext cx="2743200" cy="85648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60302" y="4170603"/>
            <a:ext cx="4399892" cy="68899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9075" y="2500327"/>
            <a:ext cx="1800225" cy="119615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5603" y="783558"/>
            <a:ext cx="2517570" cy="115462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195" y="1035286"/>
            <a:ext cx="2988163" cy="124755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3250" y="659465"/>
            <a:ext cx="2052886" cy="163460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7" y="3376980"/>
            <a:ext cx="3638817" cy="2445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4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mv="urn:schemas-microsoft-com:mac:vml"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cases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Control</a:t>
            </a:r>
            <a:r>
              <a:rPr lang="en-US" dirty="0" smtClean="0"/>
              <a:t> power in a server hardware with given MW power cap </a:t>
            </a:r>
          </a:p>
          <a:p>
            <a:r>
              <a:rPr lang="en-US" dirty="0" smtClean="0"/>
              <a:t> </a:t>
            </a:r>
            <a:r>
              <a:rPr lang="en-US" b="1" dirty="0"/>
              <a:t>Accounting</a:t>
            </a:r>
            <a:r>
              <a:rPr lang="en-US" dirty="0"/>
              <a:t> and prediction of power load for cooperation with power utilities</a:t>
            </a:r>
          </a:p>
          <a:p>
            <a:r>
              <a:rPr lang="en-US" dirty="0"/>
              <a:t>Record </a:t>
            </a:r>
            <a:r>
              <a:rPr lang="en-US" dirty="0" smtClean="0"/>
              <a:t>long term </a:t>
            </a:r>
            <a:r>
              <a:rPr lang="en-US" b="1" dirty="0" smtClean="0"/>
              <a:t>statistical</a:t>
            </a:r>
            <a:r>
              <a:rPr lang="en-US" dirty="0" smtClean="0"/>
              <a:t> </a:t>
            </a:r>
            <a:r>
              <a:rPr lang="en-US" dirty="0"/>
              <a:t>power / energy data for the platform</a:t>
            </a:r>
          </a:p>
          <a:p>
            <a:r>
              <a:rPr lang="en-US" dirty="0"/>
              <a:t>Users </a:t>
            </a:r>
            <a:r>
              <a:rPr lang="en-US" dirty="0" smtClean="0"/>
              <a:t>wish </a:t>
            </a:r>
            <a:r>
              <a:rPr lang="en-US" dirty="0"/>
              <a:t>to </a:t>
            </a:r>
            <a:r>
              <a:rPr lang="en-US" b="1" dirty="0"/>
              <a:t>monitor</a:t>
            </a:r>
            <a:r>
              <a:rPr lang="en-US" dirty="0"/>
              <a:t> their jobs to understand / improve / energy consumption</a:t>
            </a:r>
          </a:p>
          <a:p>
            <a:r>
              <a:rPr lang="en-US" dirty="0"/>
              <a:t>Enables studies of whole system power / energy consumption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049000" y="6430868"/>
            <a:ext cx="533399" cy="232147"/>
          </a:xfrm>
        </p:spPr>
        <p:txBody>
          <a:bodyPr/>
          <a:lstStyle/>
          <a:p>
            <a:fld id="{B016F8AB-BCEA-4347-8BA6-BE776009BC89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992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>
      <mp:transition xmlns:mp="http://schemas.microsoft.com/office/mac/powerpoint/2008/main" spd="med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09441" y="519236"/>
            <a:ext cx="10969943" cy="541813"/>
          </a:xfrm>
        </p:spPr>
        <p:txBody>
          <a:bodyPr/>
          <a:lstStyle/>
          <a:p>
            <a:r>
              <a:rPr lang="en-US" dirty="0" smtClean="0"/>
              <a:t>Power API Roles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>
          <a:xfrm>
            <a:off x="6452558" y="519237"/>
            <a:ext cx="5486400" cy="5911632"/>
          </a:xfrm>
        </p:spPr>
        <p:txBody>
          <a:bodyPr/>
          <a:lstStyle/>
          <a:p>
            <a:r>
              <a:rPr lang="en-US" sz="1600" b="1" dirty="0"/>
              <a:t>Platform Manager</a:t>
            </a:r>
          </a:p>
          <a:p>
            <a:r>
              <a:rPr lang="en-US" sz="1600" dirty="0"/>
              <a:t>Reflects the responsibility of dictating overall system-level policies, such as scheduling priorities and facility limitations</a:t>
            </a:r>
          </a:p>
          <a:p>
            <a:r>
              <a:rPr lang="en-US" sz="1600" b="1" dirty="0"/>
              <a:t>User role </a:t>
            </a:r>
          </a:p>
          <a:p>
            <a:r>
              <a:rPr lang="en-US" sz="1600" dirty="0"/>
              <a:t>Provides all the capabilities potentially exposed to end users like measurement and controlling.</a:t>
            </a:r>
          </a:p>
          <a:p>
            <a:r>
              <a:rPr lang="en-US" sz="1600" b="1" dirty="0"/>
              <a:t>Application role </a:t>
            </a:r>
          </a:p>
          <a:p>
            <a:r>
              <a:rPr lang="en-US" sz="1600" dirty="0"/>
              <a:t>Interface for user </a:t>
            </a:r>
            <a:r>
              <a:rPr lang="en-US" sz="1600" dirty="0" smtClean="0"/>
              <a:t>applications. It </a:t>
            </a:r>
            <a:r>
              <a:rPr lang="en-US" sz="1600" dirty="0"/>
              <a:t>is similar to the User role, But with the ability to describe lower-level requirements.</a:t>
            </a:r>
          </a:p>
          <a:p>
            <a:r>
              <a:rPr lang="en-US" sz="1600" b="1" dirty="0"/>
              <a:t>Administrator role </a:t>
            </a:r>
          </a:p>
          <a:p>
            <a:r>
              <a:rPr lang="en-US" sz="1600" dirty="0"/>
              <a:t>Represents the traditional IT system administrator function, managing day-to-day system operation, but from a </a:t>
            </a:r>
            <a:r>
              <a:rPr lang="en-US" sz="1600" dirty="0" smtClean="0"/>
              <a:t>power and </a:t>
            </a:r>
            <a:r>
              <a:rPr lang="en-US" sz="1600" dirty="0"/>
              <a:t>energy perspective</a:t>
            </a:r>
          </a:p>
          <a:p>
            <a:r>
              <a:rPr lang="en-US" sz="1600" b="1" dirty="0"/>
              <a:t>Accounting role </a:t>
            </a:r>
          </a:p>
          <a:p>
            <a:r>
              <a:rPr lang="en-US" sz="1600" dirty="0"/>
              <a:t>Interface for generating reports and system metrics at different levels of granularity, from system to individual component</a:t>
            </a:r>
          </a:p>
          <a:p>
            <a:r>
              <a:rPr lang="en-US" sz="1600" b="1" dirty="0"/>
              <a:t>Resource Manager role </a:t>
            </a:r>
          </a:p>
          <a:p>
            <a:r>
              <a:rPr lang="en-US" sz="1600" dirty="0"/>
              <a:t>Is oriented toward resource managers and job schedulers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7" name="Content Placeholder 5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09442" y="1081283"/>
            <a:ext cx="5696468" cy="5014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163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>
      <mp:transition xmlns:mp="http://schemas.microsoft.com/office/mac/powerpoint/2008/main" spd="med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09441" y="519236"/>
            <a:ext cx="10969943" cy="541813"/>
          </a:xfrm>
        </p:spPr>
        <p:txBody>
          <a:bodyPr/>
          <a:lstStyle/>
          <a:p>
            <a:r>
              <a:rPr lang="en-US" dirty="0" smtClean="0"/>
              <a:t>Power API System Description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>
          <a:xfrm>
            <a:off x="6452558" y="569349"/>
            <a:ext cx="5003321" cy="5500010"/>
          </a:xfrm>
        </p:spPr>
        <p:txBody>
          <a:bodyPr/>
          <a:lstStyle/>
          <a:p>
            <a:r>
              <a:rPr lang="en-US" b="1" dirty="0" smtClean="0"/>
              <a:t>Platform</a:t>
            </a:r>
            <a:r>
              <a:rPr lang="en-US" dirty="0" smtClean="0"/>
              <a:t> </a:t>
            </a:r>
          </a:p>
          <a:p>
            <a:r>
              <a:rPr lang="en-US" dirty="0" smtClean="0"/>
              <a:t>At top level and only one can exists</a:t>
            </a:r>
          </a:p>
          <a:p>
            <a:r>
              <a:rPr lang="en-US" b="1" dirty="0" smtClean="0"/>
              <a:t>Cabinet</a:t>
            </a:r>
            <a:r>
              <a:rPr lang="en-US" dirty="0" smtClean="0"/>
              <a:t> </a:t>
            </a:r>
          </a:p>
          <a:p>
            <a:r>
              <a:rPr lang="en-US" dirty="0" smtClean="0"/>
              <a:t>Racks or other logical grouping of nodes. Cabinet level power measurements can be possible with hardware support</a:t>
            </a:r>
          </a:p>
          <a:p>
            <a:r>
              <a:rPr lang="en-US" b="1" dirty="0" smtClean="0"/>
              <a:t>Board</a:t>
            </a:r>
            <a:r>
              <a:rPr lang="en-US" dirty="0" smtClean="0"/>
              <a:t> </a:t>
            </a:r>
          </a:p>
          <a:p>
            <a:r>
              <a:rPr lang="en-US" dirty="0" smtClean="0"/>
              <a:t>Piece of hardware containing multiple nodes</a:t>
            </a:r>
          </a:p>
          <a:p>
            <a:r>
              <a:rPr lang="en-US" b="1" dirty="0" smtClean="0"/>
              <a:t>Node</a:t>
            </a:r>
            <a:r>
              <a:rPr lang="en-US" dirty="0" smtClean="0"/>
              <a:t> </a:t>
            </a:r>
          </a:p>
          <a:p>
            <a:r>
              <a:rPr lang="en-US" dirty="0" smtClean="0"/>
              <a:t>A piece of hardware that contain one or several sockets or core</a:t>
            </a:r>
          </a:p>
          <a:p>
            <a:r>
              <a:rPr lang="en-US" b="1" dirty="0" smtClean="0"/>
              <a:t>Socket</a:t>
            </a:r>
            <a:r>
              <a:rPr lang="en-US" dirty="0" smtClean="0"/>
              <a:t> </a:t>
            </a:r>
          </a:p>
          <a:p>
            <a:r>
              <a:rPr lang="en-US" dirty="0" smtClean="0"/>
              <a:t>A physical socket that can support one or more computational core</a:t>
            </a:r>
          </a:p>
          <a:p>
            <a:r>
              <a:rPr lang="en-US" b="1" dirty="0" smtClean="0"/>
              <a:t>Core</a:t>
            </a:r>
            <a:r>
              <a:rPr lang="en-US" dirty="0" smtClean="0"/>
              <a:t> </a:t>
            </a:r>
          </a:p>
          <a:p>
            <a:r>
              <a:rPr lang="en-US" dirty="0" smtClean="0"/>
              <a:t>A computational core</a:t>
            </a:r>
          </a:p>
          <a:p>
            <a:r>
              <a:rPr lang="en-US" dirty="0" smtClean="0"/>
              <a:t>  </a:t>
            </a:r>
          </a:p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13" name="Content Placeholder 5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98313" y="945418"/>
            <a:ext cx="5138586" cy="533959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9862" y="2189094"/>
            <a:ext cx="1154550" cy="58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265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>
      <mp:transition xmlns:mp="http://schemas.microsoft.com/office/mac/powerpoint/2008/main" spd="med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Short description of APIs based on Roles from Guide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 lang="en-US" smtClean="0">
                <a:solidFill>
                  <a:srgbClr val="617D78"/>
                </a:solidFill>
              </a:rPr>
              <a:pPr/>
              <a:t>8</a:t>
            </a:fld>
            <a:endParaRPr lang="en-US">
              <a:solidFill>
                <a:srgbClr val="617D7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3764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mv="urn:schemas-microsoft-com:mac:vml"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Power API System Description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Subtitle is Arial 24 pt.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Heading is Arial 24 pt.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First level bulleted text is Arial 18 pt.</a:t>
            </a:r>
          </a:p>
          <a:p>
            <a:pPr lvl="1"/>
            <a:r>
              <a:rPr lang="en-US" dirty="0" smtClean="0"/>
              <a:t>Second level text (press tab key) is 16 pt.</a:t>
            </a:r>
          </a:p>
          <a:p>
            <a:r>
              <a:rPr lang="en-US" dirty="0" smtClean="0"/>
              <a:t>Arial is the only font used in this template</a:t>
            </a:r>
          </a:p>
          <a:p>
            <a:r>
              <a:rPr lang="en-US" dirty="0" smtClean="0"/>
              <a:t>All bulleted text is sentence case (capitalize first letter of first word)</a:t>
            </a:r>
          </a:p>
          <a:p>
            <a:r>
              <a:rPr lang="en-US" dirty="0" smtClean="0"/>
              <a:t>Use </a:t>
            </a:r>
            <a:r>
              <a:rPr lang="en-US" b="1" dirty="0" smtClean="0"/>
              <a:t>bold </a:t>
            </a:r>
            <a:r>
              <a:rPr lang="en-US" dirty="0" smtClean="0"/>
              <a:t>or </a:t>
            </a:r>
            <a:r>
              <a:rPr lang="en-US" i="1" dirty="0" smtClean="0"/>
              <a:t>italics</a:t>
            </a:r>
            <a:r>
              <a:rPr lang="en-US" dirty="0" smtClean="0"/>
              <a:t> to highlight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050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>
      <mp:transition xmlns:mp="http://schemas.microsoft.com/office/mac/powerpoint/2008/main" spd="med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HPE_Standard_Arial_16x9_v2">
  <a:themeElements>
    <a:clrScheme name="HPE">
      <a:dk1>
        <a:sysClr val="windowText" lastClr="000000"/>
      </a:dk1>
      <a:lt1>
        <a:sysClr val="window" lastClr="FFFFFF"/>
      </a:lt1>
      <a:dk2>
        <a:srgbClr val="425563"/>
      </a:dk2>
      <a:lt2>
        <a:srgbClr val="C6C9CA"/>
      </a:lt2>
      <a:accent1>
        <a:srgbClr val="425563"/>
      </a:accent1>
      <a:accent2>
        <a:srgbClr val="2AD2C9"/>
      </a:accent2>
      <a:accent3>
        <a:srgbClr val="FF8D6D"/>
      </a:accent3>
      <a:accent4>
        <a:srgbClr val="5B4767"/>
      </a:accent4>
      <a:accent5>
        <a:srgbClr val="617D78"/>
      </a:accent5>
      <a:accent6>
        <a:srgbClr val="C6C9CA"/>
      </a:accent6>
      <a:hlink>
        <a:srgbClr val="617D78"/>
      </a:hlink>
      <a:folHlink>
        <a:srgbClr val="878787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ltGray">
        <a:solidFill>
          <a:schemeClr val="accent1"/>
        </a:solidFill>
        <a:ln w="19050">
          <a:solidFill>
            <a:schemeClr val="accent1"/>
          </a:solidFill>
        </a:ln>
      </a:spPr>
      <a:bodyPr rtlCol="0" anchor="ctr"/>
      <a:lstStyle>
        <a:defPPr algn="ctr">
          <a:lnSpc>
            <a:spcPct val="90000"/>
          </a:lnSpc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lnSpc>
            <a:spcPct val="90000"/>
          </a:lnSpc>
          <a:defRPr/>
        </a:defPPr>
      </a:lstStyle>
    </a:txDef>
  </a:objectDefaults>
  <a:extraClrSchemeLst/>
  <a:custClrLst>
    <a:custClr name="0|179|136">
      <a:srgbClr val="00B388"/>
    </a:custClr>
    <a:custClr name="135|123|117">
      <a:srgbClr val="877B75"/>
    </a:custClr>
    <a:custClr name="135|135|135">
      <a:srgbClr val="878787"/>
    </a:custClr>
  </a:custClrLst>
  <a:extLst>
    <a:ext uri="{05A4C25C-085E-4340-85A3-A5531E510DB2}">
      <thm15:themeFamily xmlns:thm15="http://schemas.microsoft.com/office/thememl/2012/main" name="HPE_Standard_Arial_16x9.potx" id="{21F84462-1C9F-438F-A772-0EBAD7B3BCD8}" vid="{077F0EBE-C80C-4B61-8BF1-0309CF31637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5123</TotalTime>
  <Words>823</Words>
  <Application>Microsoft Office PowerPoint</Application>
  <PresentationFormat>Widescreen</PresentationFormat>
  <Paragraphs>181</Paragraphs>
  <Slides>14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Arial</vt:lpstr>
      <vt:lpstr>Calibri</vt:lpstr>
      <vt:lpstr>Calibri Light</vt:lpstr>
      <vt:lpstr>Garamond</vt:lpstr>
      <vt:lpstr>Wingdings</vt:lpstr>
      <vt:lpstr>Office Theme</vt:lpstr>
      <vt:lpstr>HPE_Standard_Arial_16x9_v2</vt:lpstr>
      <vt:lpstr>PowerPoint Presentation</vt:lpstr>
      <vt:lpstr>Power API - Intro</vt:lpstr>
      <vt:lpstr>Power API Timeline</vt:lpstr>
      <vt:lpstr>Who is behind Power API</vt:lpstr>
      <vt:lpstr>Use cases</vt:lpstr>
      <vt:lpstr>Power API Roles</vt:lpstr>
      <vt:lpstr>Power API System Description</vt:lpstr>
      <vt:lpstr>Short description of APIs based on Roles from Guide</vt:lpstr>
      <vt:lpstr>Power API System Description</vt:lpstr>
      <vt:lpstr>Redfish Resource Map</vt:lpstr>
      <vt:lpstr>Power API Reference Implementation</vt:lpstr>
      <vt:lpstr>PowerPoint Presentation</vt:lpstr>
      <vt:lpstr>PowerPoint Presentation</vt:lpstr>
      <vt:lpstr>Available Solutions and Their Problems</vt:lpstr>
    </vt:vector>
  </TitlesOfParts>
  <Company>Hewlett Packard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Kurian, Prasanth</dc:creator>
  <cp:lastModifiedBy>Kurian, Prasanth</cp:lastModifiedBy>
  <cp:revision>62</cp:revision>
  <dcterms:created xsi:type="dcterms:W3CDTF">2017-03-04T07:28:35Z</dcterms:created>
  <dcterms:modified xsi:type="dcterms:W3CDTF">2017-03-11T14:14:22Z</dcterms:modified>
</cp:coreProperties>
</file>